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8"/>
  </p:notesMasterIdLst>
  <p:sldIdLst>
    <p:sldId id="259" r:id="rId2"/>
    <p:sldId id="262" r:id="rId3"/>
    <p:sldId id="256" r:id="rId4"/>
    <p:sldId id="257" r:id="rId5"/>
    <p:sldId id="258" r:id="rId6"/>
    <p:sldId id="260" r:id="rId7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>
        <p:scale>
          <a:sx n="66" d="100"/>
          <a:sy n="66" d="100"/>
        </p:scale>
        <p:origin x="644" y="2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e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D597C00-E633-49A4-A411-6D93047A2B66}" type="datetimeFigureOut">
              <a:rPr lang="zh-CN" altLang="en-US" smtClean="0"/>
              <a:t>2020/11/28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C0A23C6-F485-4880-BD73-9EC988DF0B8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5104051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C0A23C6-F485-4880-BD73-9EC988DF0B86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6718623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C0A23C6-F485-4880-BD73-9EC988DF0B86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851319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F0FCAA9-4272-4786-A980-7CDA74865C9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A538E5CF-4E99-4E6E-AEAE-895A9B7B783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2CC800A-01B1-4C4B-95B3-9962B74A28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9EB88D-92F7-45D9-919F-B4A00FA68FDC}" type="datetimeFigureOut">
              <a:rPr lang="zh-CN" altLang="en-US" smtClean="0"/>
              <a:t>2020/11/28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E17B42C-2A1E-4DB7-B8F6-AF490E5424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65161A2B-C92F-48B3-BB57-DFD6C63EB7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A617C-E3B4-47A1-8C44-E43151ECF3F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9603954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915A5A6-B1BF-41A0-B0FB-209FBD9F06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E15B0069-DBA2-4002-BC16-3D908AF973A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1559F19-A4AC-4E46-ACAD-D2412734E7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9EB88D-92F7-45D9-919F-B4A00FA68FDC}" type="datetimeFigureOut">
              <a:rPr lang="zh-CN" altLang="en-US" smtClean="0"/>
              <a:t>2020/11/28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AAD0677-4225-4D0C-AA6C-1C0A23665E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6B37D5F6-643A-41C0-ABF9-766835D01E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A617C-E3B4-47A1-8C44-E43151ECF3F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232436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43AD3C8A-CDCE-4AC9-81B4-17648815165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8E80A8F8-714B-4817-BDC7-CF192230B03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6FA5226-7F46-44D4-A747-713B476FBB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9EB88D-92F7-45D9-919F-B4A00FA68FDC}" type="datetimeFigureOut">
              <a:rPr lang="zh-CN" altLang="en-US" smtClean="0"/>
              <a:t>2020/11/28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E27204D6-25E4-4EB7-B437-7B0E75489C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3608721-FA34-409E-90BC-D5C4F9FD07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A617C-E3B4-47A1-8C44-E43151ECF3F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730484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0595956-86AF-4CAC-BAE2-A0E4DFC043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1219ABC-386F-486F-ACA5-EEF1BA82B62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C441B724-9C65-4ED0-BF6B-2527EE066A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9EB88D-92F7-45D9-919F-B4A00FA68FDC}" type="datetimeFigureOut">
              <a:rPr lang="zh-CN" altLang="en-US" smtClean="0"/>
              <a:t>2020/11/28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31B9513-CD65-44D2-A1A6-BB12A091DD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59ED2E05-CE3D-456D-B19D-B4A4A3941D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A617C-E3B4-47A1-8C44-E43151ECF3F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196132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7B7F079-FC97-4906-B39F-C945A65DDA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C58D05FA-F310-444A-AD1C-540FEE02D0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C237A7D-48F2-4A8C-89C0-5C5A454D12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9EB88D-92F7-45D9-919F-B4A00FA68FDC}" type="datetimeFigureOut">
              <a:rPr lang="zh-CN" altLang="en-US" smtClean="0"/>
              <a:t>2020/11/28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8EB6484-88B1-4A87-9726-47407C69F1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6855815-1ED9-46E4-854B-54F85CDD6D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A617C-E3B4-47A1-8C44-E43151ECF3F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378186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73C2054-C4D1-4B9B-821A-3B77E2BF09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8A3D6CE-A666-43A9-8F08-F7DCE95672B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6EFE8E54-0B25-45FF-B764-987CEEBD94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B787C17B-79E0-4014-8212-02E190864F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9EB88D-92F7-45D9-919F-B4A00FA68FDC}" type="datetimeFigureOut">
              <a:rPr lang="zh-CN" altLang="en-US" smtClean="0"/>
              <a:t>2020/11/28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A42F4FAD-089B-44F2-97F5-49D7F2AD2C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1CECF752-5B98-4DD0-B348-A1FF0E8ABF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A617C-E3B4-47A1-8C44-E43151ECF3F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316256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A5DDE6C-B721-46B3-8264-778F2F326C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A54CDEE5-89B8-4AFA-B3C3-90051F532E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81697C93-F19A-4BDF-93F2-8F74A9777CD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BDF119F5-0AE0-4607-BE89-D6A43A34D59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4E20FA67-49BA-48D6-9D79-0D50357A1B1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BC493CCD-9F31-498D-B220-14C37449FC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9EB88D-92F7-45D9-919F-B4A00FA68FDC}" type="datetimeFigureOut">
              <a:rPr lang="zh-CN" altLang="en-US" smtClean="0"/>
              <a:t>2020/11/28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6829F203-6EC4-493A-BB14-2A38BF8E8B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B373E876-F93D-41ED-B16B-44CA6C01BC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A617C-E3B4-47A1-8C44-E43151ECF3F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9907782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6FF98A4-C8E5-4260-AA9B-3A347E7F0C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77F945F1-9B23-4B2F-8D35-06E5A6D72B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9EB88D-92F7-45D9-919F-B4A00FA68FDC}" type="datetimeFigureOut">
              <a:rPr lang="zh-CN" altLang="en-US" smtClean="0"/>
              <a:t>2020/11/28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1047AC6D-9B3B-476D-A5F8-73913B7B30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7D2BDF2E-99B2-4669-8149-33DF6F9323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A617C-E3B4-47A1-8C44-E43151ECF3F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23718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4E0225C5-36B7-4F2E-A136-5AD32C68A8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9EB88D-92F7-45D9-919F-B4A00FA68FDC}" type="datetimeFigureOut">
              <a:rPr lang="zh-CN" altLang="en-US" smtClean="0"/>
              <a:t>2020/11/28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2BDD7F7B-4EF9-4895-A3A8-DF7AA36A23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3EFA663E-0F8F-4132-88CE-C873426ED5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A617C-E3B4-47A1-8C44-E43151ECF3F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825768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FDFA785-CB04-46F0-AFE2-977C9F3090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3FB0C97-FC5A-4B7B-A13C-A5CF84313F6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06FC9551-CE86-4704-B26A-FBBF4C36394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4BE23D07-EC09-4221-9647-FE24853FA4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9EB88D-92F7-45D9-919F-B4A00FA68FDC}" type="datetimeFigureOut">
              <a:rPr lang="zh-CN" altLang="en-US" smtClean="0"/>
              <a:t>2020/11/28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4231813C-F29F-4D15-9BD9-E64174D808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BB6A47D6-63C2-4396-9198-3E46512158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A617C-E3B4-47A1-8C44-E43151ECF3F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6868927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8546E43-6EA8-46B6-BB45-5D5EABA853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C5B36423-8CFA-46A0-8F16-0814269DAFE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94DC7C96-FF04-4B1D-AC2B-D4E1C4BBE39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54F9AA69-AED1-4AC7-8E77-C317A5BF77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9EB88D-92F7-45D9-919F-B4A00FA68FDC}" type="datetimeFigureOut">
              <a:rPr lang="zh-CN" altLang="en-US" smtClean="0"/>
              <a:t>2020/11/28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CD8566B0-D404-44A8-94BD-2C83A8672C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E999D029-61E6-47F3-B7CA-3D801BF732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A617C-E3B4-47A1-8C44-E43151ECF3F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966964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AB4437AC-F99A-4A45-B2B6-7D9442052B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A60B4C17-9736-4A7E-B8F0-0063228DA10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D229E6D-30F0-4286-92E3-4B977051AC8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89EB88D-92F7-45D9-919F-B4A00FA68FDC}" type="datetimeFigureOut">
              <a:rPr lang="zh-CN" altLang="en-US" smtClean="0"/>
              <a:t>2020/11/28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F818D2B-999F-444E-83CF-68995D60A9C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4CDB5FD-AFFD-4BE5-9735-DB779E07EE6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5FA617C-E3B4-47A1-8C44-E43151ECF3F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31028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3" Type="http://schemas.openxmlformats.org/officeDocument/2006/relationships/image" Target="../media/image13.png"/><Relationship Id="rId18" Type="http://schemas.openxmlformats.org/officeDocument/2006/relationships/image" Target="../media/image18.png"/><Relationship Id="rId26" Type="http://schemas.openxmlformats.org/officeDocument/2006/relationships/image" Target="../media/image26.png"/><Relationship Id="rId21" Type="http://schemas.openxmlformats.org/officeDocument/2006/relationships/image" Target="../media/image21.png"/><Relationship Id="rId34" Type="http://schemas.openxmlformats.org/officeDocument/2006/relationships/image" Target="../media/image34.png"/><Relationship Id="rId7" Type="http://schemas.openxmlformats.org/officeDocument/2006/relationships/image" Target="../media/image7.png"/><Relationship Id="rId12" Type="http://schemas.openxmlformats.org/officeDocument/2006/relationships/image" Target="../media/image12.png"/><Relationship Id="rId17" Type="http://schemas.openxmlformats.org/officeDocument/2006/relationships/image" Target="../media/image17.png"/><Relationship Id="rId25" Type="http://schemas.openxmlformats.org/officeDocument/2006/relationships/image" Target="../media/image25.png"/><Relationship Id="rId33" Type="http://schemas.openxmlformats.org/officeDocument/2006/relationships/image" Target="../media/image33.png"/><Relationship Id="rId38" Type="http://schemas.openxmlformats.org/officeDocument/2006/relationships/image" Target="../media/image38.png"/><Relationship Id="rId2" Type="http://schemas.openxmlformats.org/officeDocument/2006/relationships/image" Target="../media/image1.jpg"/><Relationship Id="rId16" Type="http://schemas.openxmlformats.org/officeDocument/2006/relationships/image" Target="../media/image16.png"/><Relationship Id="rId20" Type="http://schemas.openxmlformats.org/officeDocument/2006/relationships/image" Target="../media/image20.png"/><Relationship Id="rId29" Type="http://schemas.openxmlformats.org/officeDocument/2006/relationships/image" Target="../media/image2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11" Type="http://schemas.openxmlformats.org/officeDocument/2006/relationships/image" Target="../media/image11.png"/><Relationship Id="rId24" Type="http://schemas.openxmlformats.org/officeDocument/2006/relationships/image" Target="../media/image24.png"/><Relationship Id="rId32" Type="http://schemas.openxmlformats.org/officeDocument/2006/relationships/image" Target="../media/image32.png"/><Relationship Id="rId37" Type="http://schemas.openxmlformats.org/officeDocument/2006/relationships/image" Target="../media/image37.png"/><Relationship Id="rId5" Type="http://schemas.openxmlformats.org/officeDocument/2006/relationships/image" Target="../media/image5.png"/><Relationship Id="rId15" Type="http://schemas.openxmlformats.org/officeDocument/2006/relationships/image" Target="../media/image15.png"/><Relationship Id="rId23" Type="http://schemas.openxmlformats.org/officeDocument/2006/relationships/image" Target="../media/image23.png"/><Relationship Id="rId28" Type="http://schemas.openxmlformats.org/officeDocument/2006/relationships/image" Target="../media/image28.png"/><Relationship Id="rId36" Type="http://schemas.openxmlformats.org/officeDocument/2006/relationships/image" Target="../media/image36.png"/><Relationship Id="rId10" Type="http://schemas.openxmlformats.org/officeDocument/2006/relationships/image" Target="../media/image10.png"/><Relationship Id="rId19" Type="http://schemas.openxmlformats.org/officeDocument/2006/relationships/image" Target="../media/image19.png"/><Relationship Id="rId31" Type="http://schemas.openxmlformats.org/officeDocument/2006/relationships/image" Target="../media/image31.png"/><Relationship Id="rId4" Type="http://schemas.openxmlformats.org/officeDocument/2006/relationships/image" Target="../media/image4.png"/><Relationship Id="rId9" Type="http://schemas.openxmlformats.org/officeDocument/2006/relationships/image" Target="../media/image9.png"/><Relationship Id="rId14" Type="http://schemas.openxmlformats.org/officeDocument/2006/relationships/image" Target="../media/image14.png"/><Relationship Id="rId22" Type="http://schemas.openxmlformats.org/officeDocument/2006/relationships/image" Target="../media/image22.png"/><Relationship Id="rId27" Type="http://schemas.openxmlformats.org/officeDocument/2006/relationships/image" Target="../media/image27.png"/><Relationship Id="rId30" Type="http://schemas.openxmlformats.org/officeDocument/2006/relationships/image" Target="../media/image30.png"/><Relationship Id="rId35" Type="http://schemas.openxmlformats.org/officeDocument/2006/relationships/image" Target="../media/image35.png"/><Relationship Id="rId8" Type="http://schemas.openxmlformats.org/officeDocument/2006/relationships/image" Target="../media/image8.png"/><Relationship Id="rId3" Type="http://schemas.openxmlformats.org/officeDocument/2006/relationships/image" Target="../media/image3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47D2902-8A91-4DD7-AD7A-2CBC40DA48F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87330CA1-7D28-4395-95E7-B11C2F9EC66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9429ED3E-F5FC-4B5C-AE58-3E36E0A70BB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2590" y="-125274"/>
            <a:ext cx="10307782" cy="6858000"/>
          </a:xfrm>
          <a:prstGeom prst="rect">
            <a:avLst/>
          </a:prstGeom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8573A3DD-E321-4379-98D5-F28B3014BDED}"/>
              </a:ext>
            </a:extLst>
          </p:cNvPr>
          <p:cNvSpPr txBox="1"/>
          <p:nvPr/>
        </p:nvSpPr>
        <p:spPr>
          <a:xfrm>
            <a:off x="1168925" y="845622"/>
            <a:ext cx="1206630" cy="369332"/>
          </a:xfrm>
          <a:prstGeom prst="rect">
            <a:avLst/>
          </a:prstGeom>
          <a:ln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altLang="zh-CN" dirty="0"/>
              <a:t>[1] </a:t>
            </a:r>
            <a:r>
              <a:rPr lang="zh-CN" altLang="en-US" dirty="0"/>
              <a:t>出版社</a:t>
            </a: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EE82761F-A795-4284-90B9-2438C5E319CC}"/>
              </a:ext>
            </a:extLst>
          </p:cNvPr>
          <p:cNvSpPr txBox="1"/>
          <p:nvPr/>
        </p:nvSpPr>
        <p:spPr>
          <a:xfrm>
            <a:off x="933145" y="1508661"/>
            <a:ext cx="1678190" cy="646331"/>
          </a:xfrm>
          <a:prstGeom prst="rect">
            <a:avLst/>
          </a:prstGeom>
          <a:ln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altLang="zh-CN" dirty="0"/>
              <a:t>[2] </a:t>
            </a:r>
            <a:r>
              <a:rPr lang="zh-CN" altLang="en-US" dirty="0"/>
              <a:t>独立撰稿人</a:t>
            </a:r>
            <a:r>
              <a:rPr lang="en-US" altLang="zh-CN" dirty="0"/>
              <a:t>/</a:t>
            </a:r>
            <a:r>
              <a:rPr lang="zh-CN" altLang="en-US" dirty="0"/>
              <a:t>写手</a:t>
            </a: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9588C16E-A4D4-4604-8583-0A6F90D3A87E}"/>
              </a:ext>
            </a:extLst>
          </p:cNvPr>
          <p:cNvSpPr txBox="1"/>
          <p:nvPr/>
        </p:nvSpPr>
        <p:spPr>
          <a:xfrm>
            <a:off x="1303604" y="2471930"/>
            <a:ext cx="1739167" cy="646331"/>
          </a:xfrm>
          <a:prstGeom prst="rect">
            <a:avLst/>
          </a:prstGeom>
          <a:ln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altLang="zh-CN" dirty="0"/>
              <a:t>[3] </a:t>
            </a:r>
            <a:r>
              <a:rPr lang="zh-CN" altLang="en-US" dirty="0"/>
              <a:t>其他阅读类</a:t>
            </a:r>
            <a:r>
              <a:rPr lang="en-US" altLang="zh-CN" dirty="0"/>
              <a:t>APP</a:t>
            </a:r>
            <a:r>
              <a:rPr lang="zh-CN" altLang="en-US" dirty="0"/>
              <a:t>竞争者</a:t>
            </a: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7E9F2B13-5D8D-4BE3-87AF-B18287C055AB}"/>
              </a:ext>
            </a:extLst>
          </p:cNvPr>
          <p:cNvSpPr txBox="1"/>
          <p:nvPr/>
        </p:nvSpPr>
        <p:spPr>
          <a:xfrm>
            <a:off x="1134769" y="3497745"/>
            <a:ext cx="1739167" cy="369332"/>
          </a:xfrm>
          <a:prstGeom prst="rect">
            <a:avLst/>
          </a:prstGeom>
          <a:ln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altLang="zh-CN" dirty="0"/>
              <a:t>[4] </a:t>
            </a:r>
            <a:r>
              <a:rPr lang="zh-CN" altLang="en-US" dirty="0"/>
              <a:t>期刊杂志社</a:t>
            </a: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72AC80ED-C839-4159-8881-C69F0D2D3B0B}"/>
              </a:ext>
            </a:extLst>
          </p:cNvPr>
          <p:cNvSpPr txBox="1"/>
          <p:nvPr/>
        </p:nvSpPr>
        <p:spPr>
          <a:xfrm>
            <a:off x="2781884" y="556719"/>
            <a:ext cx="2111653" cy="369332"/>
          </a:xfrm>
          <a:prstGeom prst="rect">
            <a:avLst/>
          </a:prstGeom>
          <a:ln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altLang="zh-CN" dirty="0"/>
              <a:t>[5] </a:t>
            </a:r>
            <a:r>
              <a:rPr lang="zh-CN" altLang="en-US" dirty="0"/>
              <a:t>社区构建和管理</a:t>
            </a:r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BE5FA9C6-43F5-49B3-AC4D-E58239C4A881}"/>
              </a:ext>
            </a:extLst>
          </p:cNvPr>
          <p:cNvSpPr txBox="1"/>
          <p:nvPr/>
        </p:nvSpPr>
        <p:spPr>
          <a:xfrm>
            <a:off x="3024098" y="942715"/>
            <a:ext cx="2111653" cy="369332"/>
          </a:xfrm>
          <a:prstGeom prst="rect">
            <a:avLst/>
          </a:prstGeom>
          <a:ln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altLang="zh-CN" dirty="0"/>
              <a:t>[6] </a:t>
            </a:r>
            <a:r>
              <a:rPr lang="zh-CN" altLang="en-US" dirty="0"/>
              <a:t>软件的开发维护</a:t>
            </a:r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4F1A5BB9-780F-4081-ABC8-47FB3827C0CC}"/>
              </a:ext>
            </a:extLst>
          </p:cNvPr>
          <p:cNvSpPr txBox="1"/>
          <p:nvPr/>
        </p:nvSpPr>
        <p:spPr>
          <a:xfrm>
            <a:off x="2854264" y="1607757"/>
            <a:ext cx="2608291" cy="369332"/>
          </a:xfrm>
          <a:prstGeom prst="rect">
            <a:avLst/>
          </a:prstGeom>
          <a:ln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altLang="zh-CN" dirty="0"/>
              <a:t>[7] </a:t>
            </a:r>
            <a:r>
              <a:rPr lang="zh-CN" altLang="en-US" dirty="0"/>
              <a:t>支持原创作品的投稿</a:t>
            </a:r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5FF9B742-CC72-447E-B857-1900410CC21B}"/>
              </a:ext>
            </a:extLst>
          </p:cNvPr>
          <p:cNvSpPr txBox="1"/>
          <p:nvPr/>
        </p:nvSpPr>
        <p:spPr>
          <a:xfrm>
            <a:off x="3132413" y="2026768"/>
            <a:ext cx="1874079" cy="369332"/>
          </a:xfrm>
          <a:prstGeom prst="rect">
            <a:avLst/>
          </a:prstGeom>
          <a:ln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altLang="zh-CN" dirty="0"/>
              <a:t>[8] </a:t>
            </a:r>
            <a:r>
              <a:rPr lang="zh-CN" altLang="en-US" dirty="0"/>
              <a:t>书籍资源获取</a:t>
            </a:r>
          </a:p>
        </p:txBody>
      </p:sp>
      <p:sp>
        <p:nvSpPr>
          <p:cNvPr id="24" name="文本框 23">
            <a:extLst>
              <a:ext uri="{FF2B5EF4-FFF2-40B4-BE49-F238E27FC236}">
                <a16:creationId xmlns:a16="http://schemas.microsoft.com/office/drawing/2014/main" id="{F5199F46-19C6-4AE5-A158-38429E33DD39}"/>
              </a:ext>
            </a:extLst>
          </p:cNvPr>
          <p:cNvSpPr txBox="1"/>
          <p:nvPr/>
        </p:nvSpPr>
        <p:spPr>
          <a:xfrm>
            <a:off x="3100452" y="2871957"/>
            <a:ext cx="1874079" cy="646331"/>
          </a:xfrm>
          <a:prstGeom prst="rect">
            <a:avLst/>
          </a:prstGeom>
          <a:ln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altLang="zh-CN" dirty="0"/>
              <a:t>[9] </a:t>
            </a:r>
            <a:r>
              <a:rPr lang="zh-CN" altLang="en-US" dirty="0"/>
              <a:t>丰富的图书资源及独立作品</a:t>
            </a:r>
          </a:p>
        </p:txBody>
      </p:sp>
      <p:sp>
        <p:nvSpPr>
          <p:cNvPr id="26" name="文本框 25">
            <a:extLst>
              <a:ext uri="{FF2B5EF4-FFF2-40B4-BE49-F238E27FC236}">
                <a16:creationId xmlns:a16="http://schemas.microsoft.com/office/drawing/2014/main" id="{6DB7A5DB-9D7E-46BA-8C4E-88EB1DF75B40}"/>
              </a:ext>
            </a:extLst>
          </p:cNvPr>
          <p:cNvSpPr txBox="1"/>
          <p:nvPr/>
        </p:nvSpPr>
        <p:spPr>
          <a:xfrm>
            <a:off x="3161010" y="3747732"/>
            <a:ext cx="1707379" cy="646331"/>
          </a:xfrm>
          <a:prstGeom prst="rect">
            <a:avLst/>
          </a:prstGeom>
          <a:ln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altLang="zh-CN" dirty="0"/>
              <a:t>[10] </a:t>
            </a:r>
            <a:r>
              <a:rPr lang="zh-CN" altLang="en-US" dirty="0"/>
              <a:t>专业研运团队</a:t>
            </a:r>
          </a:p>
        </p:txBody>
      </p:sp>
      <p:sp>
        <p:nvSpPr>
          <p:cNvPr id="28" name="文本框 27">
            <a:extLst>
              <a:ext uri="{FF2B5EF4-FFF2-40B4-BE49-F238E27FC236}">
                <a16:creationId xmlns:a16="http://schemas.microsoft.com/office/drawing/2014/main" id="{DB861633-A49B-4248-916C-551B640A5475}"/>
              </a:ext>
            </a:extLst>
          </p:cNvPr>
          <p:cNvSpPr txBox="1"/>
          <p:nvPr/>
        </p:nvSpPr>
        <p:spPr>
          <a:xfrm>
            <a:off x="5161628" y="554641"/>
            <a:ext cx="1874079" cy="646331"/>
          </a:xfrm>
          <a:prstGeom prst="rect">
            <a:avLst/>
          </a:prstGeom>
          <a:ln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altLang="zh-CN" dirty="0"/>
              <a:t>[11] </a:t>
            </a:r>
            <a:r>
              <a:rPr lang="zh-CN" altLang="en-US" dirty="0"/>
              <a:t>打造阅读需求的闭环</a:t>
            </a:r>
          </a:p>
        </p:txBody>
      </p:sp>
      <p:sp>
        <p:nvSpPr>
          <p:cNvPr id="30" name="文本框 29">
            <a:extLst>
              <a:ext uri="{FF2B5EF4-FFF2-40B4-BE49-F238E27FC236}">
                <a16:creationId xmlns:a16="http://schemas.microsoft.com/office/drawing/2014/main" id="{21595E5E-BD25-4517-AEFC-A5E275A29B50}"/>
              </a:ext>
            </a:extLst>
          </p:cNvPr>
          <p:cNvSpPr txBox="1"/>
          <p:nvPr/>
        </p:nvSpPr>
        <p:spPr>
          <a:xfrm>
            <a:off x="5623399" y="1255586"/>
            <a:ext cx="1586533" cy="646331"/>
          </a:xfrm>
          <a:prstGeom prst="rect">
            <a:avLst/>
          </a:prstGeom>
          <a:ln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altLang="zh-CN" dirty="0"/>
              <a:t>[12] </a:t>
            </a:r>
            <a:r>
              <a:rPr lang="zh-CN" altLang="en-US" dirty="0"/>
              <a:t>良好社群生态的规范</a:t>
            </a:r>
          </a:p>
        </p:txBody>
      </p:sp>
      <p:sp>
        <p:nvSpPr>
          <p:cNvPr id="32" name="文本框 31">
            <a:extLst>
              <a:ext uri="{FF2B5EF4-FFF2-40B4-BE49-F238E27FC236}">
                <a16:creationId xmlns:a16="http://schemas.microsoft.com/office/drawing/2014/main" id="{DCF7DD98-CCDA-47FC-9CA6-0F05AD9248BF}"/>
              </a:ext>
            </a:extLst>
          </p:cNvPr>
          <p:cNvSpPr txBox="1"/>
          <p:nvPr/>
        </p:nvSpPr>
        <p:spPr>
          <a:xfrm>
            <a:off x="5378710" y="3082739"/>
            <a:ext cx="1400881" cy="646331"/>
          </a:xfrm>
          <a:prstGeom prst="rect">
            <a:avLst/>
          </a:prstGeom>
          <a:ln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altLang="zh-CN" dirty="0"/>
              <a:t>[14] </a:t>
            </a:r>
            <a:r>
              <a:rPr lang="zh-CN" altLang="en-US" dirty="0"/>
              <a:t>人人都能创作</a:t>
            </a:r>
          </a:p>
        </p:txBody>
      </p:sp>
      <p:sp>
        <p:nvSpPr>
          <p:cNvPr id="36" name="文本框 35">
            <a:extLst>
              <a:ext uri="{FF2B5EF4-FFF2-40B4-BE49-F238E27FC236}">
                <a16:creationId xmlns:a16="http://schemas.microsoft.com/office/drawing/2014/main" id="{E3E7ECCE-6B29-404D-96C2-D447DEA19998}"/>
              </a:ext>
            </a:extLst>
          </p:cNvPr>
          <p:cNvSpPr txBox="1"/>
          <p:nvPr/>
        </p:nvSpPr>
        <p:spPr>
          <a:xfrm>
            <a:off x="7599326" y="465670"/>
            <a:ext cx="1542180" cy="369332"/>
          </a:xfrm>
          <a:prstGeom prst="rect">
            <a:avLst/>
          </a:prstGeom>
          <a:ln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altLang="zh-CN" dirty="0"/>
              <a:t>[17] </a:t>
            </a:r>
            <a:r>
              <a:rPr lang="zh-CN" altLang="en-US" dirty="0"/>
              <a:t>自助服务</a:t>
            </a:r>
          </a:p>
        </p:txBody>
      </p:sp>
      <p:sp>
        <p:nvSpPr>
          <p:cNvPr id="38" name="文本框 37">
            <a:extLst>
              <a:ext uri="{FF2B5EF4-FFF2-40B4-BE49-F238E27FC236}">
                <a16:creationId xmlns:a16="http://schemas.microsoft.com/office/drawing/2014/main" id="{86409C4E-CFBF-4B10-BABF-53B0CAAA26D9}"/>
              </a:ext>
            </a:extLst>
          </p:cNvPr>
          <p:cNvSpPr txBox="1"/>
          <p:nvPr/>
        </p:nvSpPr>
        <p:spPr>
          <a:xfrm>
            <a:off x="7152858" y="970122"/>
            <a:ext cx="1542180" cy="369332"/>
          </a:xfrm>
          <a:prstGeom prst="rect">
            <a:avLst/>
          </a:prstGeom>
          <a:ln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altLang="zh-CN" dirty="0"/>
              <a:t>[16] </a:t>
            </a:r>
            <a:r>
              <a:rPr lang="zh-CN" altLang="en-US" dirty="0"/>
              <a:t>推荐系统</a:t>
            </a:r>
          </a:p>
        </p:txBody>
      </p:sp>
      <p:sp>
        <p:nvSpPr>
          <p:cNvPr id="40" name="文本框 39">
            <a:extLst>
              <a:ext uri="{FF2B5EF4-FFF2-40B4-BE49-F238E27FC236}">
                <a16:creationId xmlns:a16="http://schemas.microsoft.com/office/drawing/2014/main" id="{A07985C1-4FAD-430F-AC57-517BCFDE848C}"/>
              </a:ext>
            </a:extLst>
          </p:cNvPr>
          <p:cNvSpPr txBox="1"/>
          <p:nvPr/>
        </p:nvSpPr>
        <p:spPr>
          <a:xfrm>
            <a:off x="7515740" y="1619646"/>
            <a:ext cx="1542180" cy="369332"/>
          </a:xfrm>
          <a:prstGeom prst="rect">
            <a:avLst/>
          </a:prstGeom>
          <a:ln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altLang="zh-CN" dirty="0"/>
              <a:t>[18] </a:t>
            </a:r>
            <a:r>
              <a:rPr lang="zh-CN" altLang="en-US" dirty="0"/>
              <a:t>交流社区</a:t>
            </a:r>
          </a:p>
        </p:txBody>
      </p:sp>
      <p:sp>
        <p:nvSpPr>
          <p:cNvPr id="42" name="文本框 41">
            <a:extLst>
              <a:ext uri="{FF2B5EF4-FFF2-40B4-BE49-F238E27FC236}">
                <a16:creationId xmlns:a16="http://schemas.microsoft.com/office/drawing/2014/main" id="{FC7C4546-A0FE-479E-9F02-A25ACD64FD6F}"/>
              </a:ext>
            </a:extLst>
          </p:cNvPr>
          <p:cNvSpPr txBox="1"/>
          <p:nvPr/>
        </p:nvSpPr>
        <p:spPr>
          <a:xfrm>
            <a:off x="7454112" y="2072396"/>
            <a:ext cx="1586533" cy="369332"/>
          </a:xfrm>
          <a:prstGeom prst="rect">
            <a:avLst/>
          </a:prstGeom>
          <a:ln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altLang="zh-CN" dirty="0"/>
              <a:t>[19] </a:t>
            </a:r>
            <a:r>
              <a:rPr lang="zh-CN" altLang="en-US" dirty="0"/>
              <a:t>创作激励</a:t>
            </a:r>
          </a:p>
        </p:txBody>
      </p:sp>
      <p:sp>
        <p:nvSpPr>
          <p:cNvPr id="44" name="文本框 43">
            <a:extLst>
              <a:ext uri="{FF2B5EF4-FFF2-40B4-BE49-F238E27FC236}">
                <a16:creationId xmlns:a16="http://schemas.microsoft.com/office/drawing/2014/main" id="{CFEB7241-B339-469D-B1DC-9DA28CF438F5}"/>
              </a:ext>
            </a:extLst>
          </p:cNvPr>
          <p:cNvSpPr txBox="1"/>
          <p:nvPr/>
        </p:nvSpPr>
        <p:spPr>
          <a:xfrm>
            <a:off x="7278694" y="2918130"/>
            <a:ext cx="1819212" cy="369332"/>
          </a:xfrm>
          <a:prstGeom prst="rect">
            <a:avLst/>
          </a:prstGeom>
          <a:ln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altLang="zh-CN" dirty="0"/>
              <a:t>[20] </a:t>
            </a:r>
            <a:r>
              <a:rPr lang="zh-CN" altLang="en-US" dirty="0"/>
              <a:t>出版商认证</a:t>
            </a:r>
          </a:p>
        </p:txBody>
      </p:sp>
      <p:sp>
        <p:nvSpPr>
          <p:cNvPr id="46" name="文本框 45">
            <a:extLst>
              <a:ext uri="{FF2B5EF4-FFF2-40B4-BE49-F238E27FC236}">
                <a16:creationId xmlns:a16="http://schemas.microsoft.com/office/drawing/2014/main" id="{650DA758-63BF-480F-A5C8-E556107DB4EF}"/>
              </a:ext>
            </a:extLst>
          </p:cNvPr>
          <p:cNvSpPr txBox="1"/>
          <p:nvPr/>
        </p:nvSpPr>
        <p:spPr>
          <a:xfrm>
            <a:off x="7482926" y="3532699"/>
            <a:ext cx="1542180" cy="369332"/>
          </a:xfrm>
          <a:prstGeom prst="rect">
            <a:avLst/>
          </a:prstGeom>
          <a:ln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altLang="zh-CN" dirty="0"/>
              <a:t>[21] </a:t>
            </a:r>
            <a:r>
              <a:rPr lang="zh-CN" altLang="en-US" dirty="0"/>
              <a:t>自身品牌</a:t>
            </a:r>
          </a:p>
        </p:txBody>
      </p:sp>
      <p:sp>
        <p:nvSpPr>
          <p:cNvPr id="48" name="文本框 47">
            <a:extLst>
              <a:ext uri="{FF2B5EF4-FFF2-40B4-BE49-F238E27FC236}">
                <a16:creationId xmlns:a16="http://schemas.microsoft.com/office/drawing/2014/main" id="{6F055C3E-E460-4EC3-B530-789A04E3C3CD}"/>
              </a:ext>
            </a:extLst>
          </p:cNvPr>
          <p:cNvSpPr txBox="1"/>
          <p:nvPr/>
        </p:nvSpPr>
        <p:spPr>
          <a:xfrm>
            <a:off x="7278694" y="4035263"/>
            <a:ext cx="1542180" cy="646331"/>
          </a:xfrm>
          <a:prstGeom prst="rect">
            <a:avLst/>
          </a:prstGeom>
          <a:ln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altLang="zh-CN" dirty="0"/>
              <a:t>[22] </a:t>
            </a:r>
            <a:r>
              <a:rPr lang="zh-CN" altLang="en-US" dirty="0"/>
              <a:t>社交平台推广</a:t>
            </a:r>
          </a:p>
        </p:txBody>
      </p:sp>
      <p:sp>
        <p:nvSpPr>
          <p:cNvPr id="50" name="文本框 49">
            <a:extLst>
              <a:ext uri="{FF2B5EF4-FFF2-40B4-BE49-F238E27FC236}">
                <a16:creationId xmlns:a16="http://schemas.microsoft.com/office/drawing/2014/main" id="{3EC016A1-4D5E-4FFF-9AE9-C6270ABF1848}"/>
              </a:ext>
            </a:extLst>
          </p:cNvPr>
          <p:cNvSpPr txBox="1"/>
          <p:nvPr/>
        </p:nvSpPr>
        <p:spPr>
          <a:xfrm>
            <a:off x="9416766" y="796266"/>
            <a:ext cx="1542180" cy="646331"/>
          </a:xfrm>
          <a:prstGeom prst="rect">
            <a:avLst/>
          </a:prstGeom>
          <a:ln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altLang="zh-CN" dirty="0"/>
              <a:t>[23] </a:t>
            </a:r>
            <a:r>
              <a:rPr lang="zh-CN" altLang="en-US" dirty="0"/>
              <a:t>喜欢阅读的人群</a:t>
            </a:r>
          </a:p>
        </p:txBody>
      </p:sp>
      <p:sp>
        <p:nvSpPr>
          <p:cNvPr id="52" name="文本框 51">
            <a:extLst>
              <a:ext uri="{FF2B5EF4-FFF2-40B4-BE49-F238E27FC236}">
                <a16:creationId xmlns:a16="http://schemas.microsoft.com/office/drawing/2014/main" id="{068C5B53-6AC1-44CA-A7FF-CF71AA26DE9D}"/>
              </a:ext>
            </a:extLst>
          </p:cNvPr>
          <p:cNvSpPr txBox="1"/>
          <p:nvPr/>
        </p:nvSpPr>
        <p:spPr>
          <a:xfrm>
            <a:off x="9457909" y="2067744"/>
            <a:ext cx="1663237" cy="646331"/>
          </a:xfrm>
          <a:prstGeom prst="rect">
            <a:avLst/>
          </a:prstGeom>
          <a:ln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altLang="zh-CN" dirty="0"/>
              <a:t>[24] </a:t>
            </a:r>
            <a:r>
              <a:rPr lang="zh-CN" altLang="en-US" dirty="0"/>
              <a:t>乐于社交和分享的人群</a:t>
            </a:r>
          </a:p>
        </p:txBody>
      </p:sp>
      <p:sp>
        <p:nvSpPr>
          <p:cNvPr id="54" name="文本框 53">
            <a:extLst>
              <a:ext uri="{FF2B5EF4-FFF2-40B4-BE49-F238E27FC236}">
                <a16:creationId xmlns:a16="http://schemas.microsoft.com/office/drawing/2014/main" id="{8DBE0F8E-28D9-40B9-BA41-6487276394C3}"/>
              </a:ext>
            </a:extLst>
          </p:cNvPr>
          <p:cNvSpPr txBox="1"/>
          <p:nvPr/>
        </p:nvSpPr>
        <p:spPr>
          <a:xfrm>
            <a:off x="9382613" y="3186797"/>
            <a:ext cx="1542180" cy="923330"/>
          </a:xfrm>
          <a:prstGeom prst="rect">
            <a:avLst/>
          </a:prstGeom>
          <a:ln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altLang="zh-CN" dirty="0"/>
              <a:t>[25] </a:t>
            </a:r>
            <a:r>
              <a:rPr lang="zh-CN" altLang="en-US" dirty="0"/>
              <a:t>能进行作品产出的内容创作者</a:t>
            </a:r>
          </a:p>
        </p:txBody>
      </p:sp>
      <p:sp>
        <p:nvSpPr>
          <p:cNvPr id="56" name="文本框 55">
            <a:extLst>
              <a:ext uri="{FF2B5EF4-FFF2-40B4-BE49-F238E27FC236}">
                <a16:creationId xmlns:a16="http://schemas.microsoft.com/office/drawing/2014/main" id="{A575A546-718E-48BE-979E-FF05AFD7C31B}"/>
              </a:ext>
            </a:extLst>
          </p:cNvPr>
          <p:cNvSpPr txBox="1"/>
          <p:nvPr/>
        </p:nvSpPr>
        <p:spPr>
          <a:xfrm>
            <a:off x="1015134" y="5208936"/>
            <a:ext cx="1561708" cy="369332"/>
          </a:xfrm>
          <a:prstGeom prst="rect">
            <a:avLst/>
          </a:prstGeom>
          <a:ln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altLang="zh-CN" dirty="0"/>
              <a:t>[26] </a:t>
            </a:r>
            <a:r>
              <a:rPr lang="zh-CN" altLang="en-US" dirty="0"/>
              <a:t>书籍版权</a:t>
            </a:r>
          </a:p>
        </p:txBody>
      </p:sp>
      <p:sp>
        <p:nvSpPr>
          <p:cNvPr id="58" name="文本框 57">
            <a:extLst>
              <a:ext uri="{FF2B5EF4-FFF2-40B4-BE49-F238E27FC236}">
                <a16:creationId xmlns:a16="http://schemas.microsoft.com/office/drawing/2014/main" id="{D72DB80D-6CCF-41C5-BDE5-405E1D8265CC}"/>
              </a:ext>
            </a:extLst>
          </p:cNvPr>
          <p:cNvSpPr txBox="1"/>
          <p:nvPr/>
        </p:nvSpPr>
        <p:spPr>
          <a:xfrm>
            <a:off x="1025923" y="5822893"/>
            <a:ext cx="1561708" cy="369332"/>
          </a:xfrm>
          <a:prstGeom prst="rect">
            <a:avLst/>
          </a:prstGeom>
          <a:ln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altLang="zh-CN" dirty="0"/>
              <a:t>[27] </a:t>
            </a:r>
            <a:r>
              <a:rPr lang="zh-CN" altLang="en-US" dirty="0"/>
              <a:t>平台运维</a:t>
            </a:r>
          </a:p>
        </p:txBody>
      </p:sp>
      <p:sp>
        <p:nvSpPr>
          <p:cNvPr id="60" name="文本框 59">
            <a:extLst>
              <a:ext uri="{FF2B5EF4-FFF2-40B4-BE49-F238E27FC236}">
                <a16:creationId xmlns:a16="http://schemas.microsoft.com/office/drawing/2014/main" id="{394B2508-CB0C-4C5F-B742-D3E77AAB0B25}"/>
              </a:ext>
            </a:extLst>
          </p:cNvPr>
          <p:cNvSpPr txBox="1"/>
          <p:nvPr/>
        </p:nvSpPr>
        <p:spPr>
          <a:xfrm>
            <a:off x="2471612" y="6193377"/>
            <a:ext cx="1561708" cy="369332"/>
          </a:xfrm>
          <a:prstGeom prst="rect">
            <a:avLst/>
          </a:prstGeom>
          <a:ln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altLang="zh-CN" dirty="0"/>
              <a:t>[28] </a:t>
            </a:r>
            <a:r>
              <a:rPr lang="zh-CN" altLang="en-US" dirty="0"/>
              <a:t>营销推广</a:t>
            </a:r>
          </a:p>
        </p:txBody>
      </p:sp>
      <p:sp>
        <p:nvSpPr>
          <p:cNvPr id="62" name="文本框 61">
            <a:extLst>
              <a:ext uri="{FF2B5EF4-FFF2-40B4-BE49-F238E27FC236}">
                <a16:creationId xmlns:a16="http://schemas.microsoft.com/office/drawing/2014/main" id="{2C549661-ACCE-4497-B417-EA1986540D1B}"/>
              </a:ext>
            </a:extLst>
          </p:cNvPr>
          <p:cNvSpPr txBox="1"/>
          <p:nvPr/>
        </p:nvSpPr>
        <p:spPr>
          <a:xfrm>
            <a:off x="2677235" y="4824256"/>
            <a:ext cx="1815177" cy="646331"/>
          </a:xfrm>
          <a:prstGeom prst="rect">
            <a:avLst/>
          </a:prstGeom>
          <a:ln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altLang="zh-CN" dirty="0"/>
              <a:t>[29] </a:t>
            </a:r>
            <a:r>
              <a:rPr lang="zh-CN" altLang="en-US" dirty="0"/>
              <a:t>作者签约费及收入分成</a:t>
            </a:r>
          </a:p>
        </p:txBody>
      </p:sp>
      <p:sp>
        <p:nvSpPr>
          <p:cNvPr id="64" name="文本框 63">
            <a:extLst>
              <a:ext uri="{FF2B5EF4-FFF2-40B4-BE49-F238E27FC236}">
                <a16:creationId xmlns:a16="http://schemas.microsoft.com/office/drawing/2014/main" id="{90F517A3-A56E-4ED2-9391-60F87A17D166}"/>
              </a:ext>
            </a:extLst>
          </p:cNvPr>
          <p:cNvSpPr txBox="1"/>
          <p:nvPr/>
        </p:nvSpPr>
        <p:spPr>
          <a:xfrm>
            <a:off x="4034456" y="5562175"/>
            <a:ext cx="2033361" cy="923330"/>
          </a:xfrm>
          <a:prstGeom prst="rect">
            <a:avLst/>
          </a:prstGeom>
          <a:ln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altLang="zh-CN" dirty="0"/>
              <a:t>[30] </a:t>
            </a:r>
            <a:r>
              <a:rPr lang="zh-CN" altLang="en-US" dirty="0"/>
              <a:t>软件开发迭代（员工工资和其他可能的费用）</a:t>
            </a:r>
          </a:p>
        </p:txBody>
      </p:sp>
      <p:sp>
        <p:nvSpPr>
          <p:cNvPr id="66" name="文本框 65">
            <a:extLst>
              <a:ext uri="{FF2B5EF4-FFF2-40B4-BE49-F238E27FC236}">
                <a16:creationId xmlns:a16="http://schemas.microsoft.com/office/drawing/2014/main" id="{FF09CE2D-FA07-40E4-B68F-C450105A887B}"/>
              </a:ext>
            </a:extLst>
          </p:cNvPr>
          <p:cNvSpPr txBox="1"/>
          <p:nvPr/>
        </p:nvSpPr>
        <p:spPr>
          <a:xfrm>
            <a:off x="6353380" y="5348261"/>
            <a:ext cx="1436114" cy="369332"/>
          </a:xfrm>
          <a:prstGeom prst="rect">
            <a:avLst/>
          </a:prstGeom>
          <a:ln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altLang="zh-CN" dirty="0"/>
              <a:t>[31] </a:t>
            </a:r>
            <a:r>
              <a:rPr lang="zh-CN" altLang="en-US" dirty="0"/>
              <a:t>会员费</a:t>
            </a:r>
          </a:p>
        </p:txBody>
      </p:sp>
      <p:sp>
        <p:nvSpPr>
          <p:cNvPr id="68" name="文本框 67">
            <a:extLst>
              <a:ext uri="{FF2B5EF4-FFF2-40B4-BE49-F238E27FC236}">
                <a16:creationId xmlns:a16="http://schemas.microsoft.com/office/drawing/2014/main" id="{36D92797-8B92-4DD4-B512-944DFE453DD3}"/>
              </a:ext>
            </a:extLst>
          </p:cNvPr>
          <p:cNvSpPr txBox="1"/>
          <p:nvPr/>
        </p:nvSpPr>
        <p:spPr>
          <a:xfrm>
            <a:off x="8083578" y="5005939"/>
            <a:ext cx="1436114" cy="369332"/>
          </a:xfrm>
          <a:prstGeom prst="rect">
            <a:avLst/>
          </a:prstGeom>
          <a:ln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altLang="zh-CN" dirty="0"/>
              <a:t>[32] </a:t>
            </a:r>
            <a:r>
              <a:rPr lang="zh-CN" altLang="en-US" dirty="0"/>
              <a:t>广告费</a:t>
            </a:r>
          </a:p>
        </p:txBody>
      </p:sp>
      <p:sp>
        <p:nvSpPr>
          <p:cNvPr id="70" name="文本框 69">
            <a:extLst>
              <a:ext uri="{FF2B5EF4-FFF2-40B4-BE49-F238E27FC236}">
                <a16:creationId xmlns:a16="http://schemas.microsoft.com/office/drawing/2014/main" id="{33DBD580-4C83-4A4C-B0B7-F385ABB006AB}"/>
              </a:ext>
            </a:extLst>
          </p:cNvPr>
          <p:cNvSpPr txBox="1"/>
          <p:nvPr/>
        </p:nvSpPr>
        <p:spPr>
          <a:xfrm>
            <a:off x="6855636" y="5936786"/>
            <a:ext cx="1436114" cy="646331"/>
          </a:xfrm>
          <a:prstGeom prst="rect">
            <a:avLst/>
          </a:prstGeom>
          <a:ln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altLang="zh-CN" dirty="0"/>
              <a:t>[33] </a:t>
            </a:r>
            <a:r>
              <a:rPr lang="zh-CN" altLang="en-US" dirty="0"/>
              <a:t>全本租用或购买</a:t>
            </a:r>
          </a:p>
        </p:txBody>
      </p:sp>
      <p:sp>
        <p:nvSpPr>
          <p:cNvPr id="72" name="文本框 71">
            <a:extLst>
              <a:ext uri="{FF2B5EF4-FFF2-40B4-BE49-F238E27FC236}">
                <a16:creationId xmlns:a16="http://schemas.microsoft.com/office/drawing/2014/main" id="{CCAA1790-429C-44B9-B312-055D0ED45FCA}"/>
              </a:ext>
            </a:extLst>
          </p:cNvPr>
          <p:cNvSpPr txBox="1"/>
          <p:nvPr/>
        </p:nvSpPr>
        <p:spPr>
          <a:xfrm>
            <a:off x="9307086" y="5582354"/>
            <a:ext cx="1693234" cy="923330"/>
          </a:xfrm>
          <a:prstGeom prst="rect">
            <a:avLst/>
          </a:prstGeom>
          <a:ln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altLang="zh-CN" dirty="0"/>
              <a:t>[34] </a:t>
            </a:r>
            <a:r>
              <a:rPr lang="zh-CN" altLang="en-US" dirty="0"/>
              <a:t>签约作者收入的一定比例抽成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63E14A15-C72E-43D0-8C38-6CD8C1AEB59B}"/>
              </a:ext>
            </a:extLst>
          </p:cNvPr>
          <p:cNvSpPr txBox="1"/>
          <p:nvPr/>
        </p:nvSpPr>
        <p:spPr>
          <a:xfrm>
            <a:off x="5104327" y="2039131"/>
            <a:ext cx="1789208" cy="646331"/>
          </a:xfrm>
          <a:prstGeom prst="rect">
            <a:avLst/>
          </a:prstGeom>
          <a:ln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altLang="zh-CN" dirty="0"/>
              <a:t>[13] </a:t>
            </a:r>
            <a:r>
              <a:rPr lang="zh-CN" altLang="en-US" dirty="0"/>
              <a:t>不再孤单无聊的阅读体验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E4DE73EE-F486-4E88-8007-36ED07E50284}"/>
              </a:ext>
            </a:extLst>
          </p:cNvPr>
          <p:cNvSpPr txBox="1"/>
          <p:nvPr/>
        </p:nvSpPr>
        <p:spPr>
          <a:xfrm>
            <a:off x="5197358" y="3931541"/>
            <a:ext cx="1707379" cy="923330"/>
          </a:xfrm>
          <a:prstGeom prst="rect">
            <a:avLst/>
          </a:prstGeom>
          <a:ln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altLang="zh-CN" dirty="0"/>
              <a:t>[15] </a:t>
            </a:r>
            <a:r>
              <a:rPr lang="zh-CN" altLang="en-US" dirty="0"/>
              <a:t>以书文会友，结识志同道合者</a:t>
            </a:r>
          </a:p>
        </p:txBody>
      </p:sp>
    </p:spTree>
    <p:extLst>
      <p:ext uri="{BB962C8B-B14F-4D97-AF65-F5344CB8AC3E}">
        <p14:creationId xmlns:p14="http://schemas.microsoft.com/office/powerpoint/2010/main" val="208186516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47D2902-8A91-4DD7-AD7A-2CBC40DA48F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87330CA1-7D28-4395-95E7-B11C2F9EC66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9429ED3E-F5FC-4B5C-AE58-3E36E0A70BB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2590" y="-125274"/>
            <a:ext cx="10307782" cy="6858000"/>
          </a:xfrm>
          <a:prstGeom prst="rect">
            <a:avLst/>
          </a:prstGeom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8573A3DD-E321-4379-98D5-F28B3014BDED}"/>
              </a:ext>
            </a:extLst>
          </p:cNvPr>
          <p:cNvSpPr txBox="1"/>
          <p:nvPr/>
        </p:nvSpPr>
        <p:spPr>
          <a:xfrm>
            <a:off x="1168925" y="845622"/>
            <a:ext cx="1206630" cy="369332"/>
          </a:xfrm>
          <a:prstGeom prst="rect">
            <a:avLst/>
          </a:prstGeom>
          <a:ln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altLang="zh-CN" dirty="0"/>
              <a:t>[1] </a:t>
            </a:r>
            <a:r>
              <a:rPr lang="zh-CN" altLang="en-US" dirty="0">
                <a:solidFill>
                  <a:schemeClr val="accent2">
                    <a:lumMod val="75000"/>
                  </a:schemeClr>
                </a:solidFill>
              </a:rPr>
              <a:t>出版社</a:t>
            </a: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EE82761F-A795-4284-90B9-2438C5E319CC}"/>
              </a:ext>
            </a:extLst>
          </p:cNvPr>
          <p:cNvSpPr txBox="1"/>
          <p:nvPr/>
        </p:nvSpPr>
        <p:spPr>
          <a:xfrm>
            <a:off x="933145" y="1508661"/>
            <a:ext cx="1678190" cy="646331"/>
          </a:xfrm>
          <a:prstGeom prst="rect">
            <a:avLst/>
          </a:prstGeom>
          <a:ln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altLang="zh-CN" dirty="0"/>
              <a:t>[2] </a:t>
            </a:r>
            <a:r>
              <a:rPr lang="zh-CN" altLang="en-US" dirty="0"/>
              <a:t>独立撰稿人</a:t>
            </a:r>
            <a:r>
              <a:rPr lang="en-US" altLang="zh-CN" dirty="0"/>
              <a:t>/</a:t>
            </a:r>
            <a:r>
              <a:rPr lang="zh-CN" altLang="en-US" dirty="0"/>
              <a:t>写手</a:t>
            </a: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9588C16E-A4D4-4604-8583-0A6F90D3A87E}"/>
              </a:ext>
            </a:extLst>
          </p:cNvPr>
          <p:cNvSpPr txBox="1"/>
          <p:nvPr/>
        </p:nvSpPr>
        <p:spPr>
          <a:xfrm>
            <a:off x="1303604" y="2471930"/>
            <a:ext cx="1739167" cy="646331"/>
          </a:xfrm>
          <a:prstGeom prst="rect">
            <a:avLst/>
          </a:prstGeom>
          <a:ln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altLang="zh-CN" dirty="0"/>
              <a:t>[3] </a:t>
            </a:r>
            <a:r>
              <a:rPr lang="zh-CN" altLang="en-US" dirty="0"/>
              <a:t>其他阅读类</a:t>
            </a:r>
            <a:r>
              <a:rPr lang="en-US" altLang="zh-CN" dirty="0"/>
              <a:t>APP</a:t>
            </a:r>
            <a:r>
              <a:rPr lang="zh-CN" altLang="en-US" dirty="0"/>
              <a:t>竞争者</a:t>
            </a: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7E9F2B13-5D8D-4BE3-87AF-B18287C055AB}"/>
              </a:ext>
            </a:extLst>
          </p:cNvPr>
          <p:cNvSpPr txBox="1"/>
          <p:nvPr/>
        </p:nvSpPr>
        <p:spPr>
          <a:xfrm>
            <a:off x="1134769" y="3497745"/>
            <a:ext cx="1739167" cy="369332"/>
          </a:xfrm>
          <a:prstGeom prst="rect">
            <a:avLst/>
          </a:prstGeom>
          <a:ln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altLang="zh-CN" dirty="0"/>
              <a:t>[4] </a:t>
            </a:r>
            <a:r>
              <a:rPr lang="zh-CN" altLang="en-US" dirty="0">
                <a:solidFill>
                  <a:schemeClr val="accent2">
                    <a:lumMod val="75000"/>
                  </a:schemeClr>
                </a:solidFill>
              </a:rPr>
              <a:t>期刊杂志社</a:t>
            </a: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72AC80ED-C839-4159-8881-C69F0D2D3B0B}"/>
              </a:ext>
            </a:extLst>
          </p:cNvPr>
          <p:cNvSpPr txBox="1"/>
          <p:nvPr/>
        </p:nvSpPr>
        <p:spPr>
          <a:xfrm>
            <a:off x="2781884" y="556719"/>
            <a:ext cx="2111653" cy="369332"/>
          </a:xfrm>
          <a:prstGeom prst="rect">
            <a:avLst/>
          </a:prstGeom>
          <a:ln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altLang="zh-CN" dirty="0"/>
              <a:t>[5] </a:t>
            </a:r>
            <a:r>
              <a:rPr lang="zh-CN" altLang="en-US" dirty="0"/>
              <a:t>社区构建和管理</a:t>
            </a:r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BE5FA9C6-43F5-49B3-AC4D-E58239C4A881}"/>
              </a:ext>
            </a:extLst>
          </p:cNvPr>
          <p:cNvSpPr txBox="1"/>
          <p:nvPr/>
        </p:nvSpPr>
        <p:spPr>
          <a:xfrm>
            <a:off x="3024098" y="942715"/>
            <a:ext cx="2111653" cy="369332"/>
          </a:xfrm>
          <a:prstGeom prst="rect">
            <a:avLst/>
          </a:prstGeom>
          <a:ln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altLang="zh-CN" dirty="0"/>
              <a:t>[6] </a:t>
            </a:r>
            <a:r>
              <a:rPr lang="zh-CN" altLang="en-US" dirty="0"/>
              <a:t>软件的开发维护</a:t>
            </a:r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4F1A5BB9-780F-4081-ABC8-47FB3827C0CC}"/>
              </a:ext>
            </a:extLst>
          </p:cNvPr>
          <p:cNvSpPr txBox="1"/>
          <p:nvPr/>
        </p:nvSpPr>
        <p:spPr>
          <a:xfrm>
            <a:off x="2854264" y="1607757"/>
            <a:ext cx="2608291" cy="369332"/>
          </a:xfrm>
          <a:prstGeom prst="rect">
            <a:avLst/>
          </a:prstGeom>
          <a:ln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altLang="zh-CN" dirty="0"/>
              <a:t>[7] </a:t>
            </a:r>
            <a:r>
              <a:rPr lang="zh-CN" altLang="en-US" dirty="0"/>
              <a:t>支持原创作品的投稿</a:t>
            </a:r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5FF9B742-CC72-447E-B857-1900410CC21B}"/>
              </a:ext>
            </a:extLst>
          </p:cNvPr>
          <p:cNvSpPr txBox="1"/>
          <p:nvPr/>
        </p:nvSpPr>
        <p:spPr>
          <a:xfrm>
            <a:off x="3132413" y="2026768"/>
            <a:ext cx="1874079" cy="369332"/>
          </a:xfrm>
          <a:prstGeom prst="rect">
            <a:avLst/>
          </a:prstGeom>
          <a:ln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altLang="zh-CN" dirty="0"/>
              <a:t>[8] </a:t>
            </a:r>
            <a:r>
              <a:rPr lang="zh-CN" altLang="en-US" dirty="0"/>
              <a:t>书籍资源获取</a:t>
            </a:r>
          </a:p>
        </p:txBody>
      </p:sp>
      <p:sp>
        <p:nvSpPr>
          <p:cNvPr id="24" name="文本框 23">
            <a:extLst>
              <a:ext uri="{FF2B5EF4-FFF2-40B4-BE49-F238E27FC236}">
                <a16:creationId xmlns:a16="http://schemas.microsoft.com/office/drawing/2014/main" id="{F5199F46-19C6-4AE5-A158-38429E33DD39}"/>
              </a:ext>
            </a:extLst>
          </p:cNvPr>
          <p:cNvSpPr txBox="1"/>
          <p:nvPr/>
        </p:nvSpPr>
        <p:spPr>
          <a:xfrm>
            <a:off x="3166065" y="2759573"/>
            <a:ext cx="1874079" cy="646331"/>
          </a:xfrm>
          <a:prstGeom prst="rect">
            <a:avLst/>
          </a:prstGeom>
          <a:ln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altLang="zh-CN" dirty="0"/>
              <a:t>[9] </a:t>
            </a:r>
            <a:r>
              <a:rPr lang="zh-CN" altLang="en-US" dirty="0"/>
              <a:t>丰富的图书资源及独立作品</a:t>
            </a:r>
          </a:p>
        </p:txBody>
      </p:sp>
      <p:sp>
        <p:nvSpPr>
          <p:cNvPr id="26" name="文本框 25">
            <a:extLst>
              <a:ext uri="{FF2B5EF4-FFF2-40B4-BE49-F238E27FC236}">
                <a16:creationId xmlns:a16="http://schemas.microsoft.com/office/drawing/2014/main" id="{6DB7A5DB-9D7E-46BA-8C4E-88EB1DF75B40}"/>
              </a:ext>
            </a:extLst>
          </p:cNvPr>
          <p:cNvSpPr txBox="1"/>
          <p:nvPr/>
        </p:nvSpPr>
        <p:spPr>
          <a:xfrm>
            <a:off x="3189274" y="3532699"/>
            <a:ext cx="1707379" cy="646331"/>
          </a:xfrm>
          <a:prstGeom prst="rect">
            <a:avLst/>
          </a:prstGeom>
          <a:ln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altLang="zh-CN" dirty="0"/>
              <a:t>[10] </a:t>
            </a:r>
            <a:r>
              <a:rPr lang="zh-CN" altLang="en-US" dirty="0"/>
              <a:t>专业研运团队</a:t>
            </a:r>
          </a:p>
        </p:txBody>
      </p:sp>
      <p:sp>
        <p:nvSpPr>
          <p:cNvPr id="28" name="文本框 27">
            <a:extLst>
              <a:ext uri="{FF2B5EF4-FFF2-40B4-BE49-F238E27FC236}">
                <a16:creationId xmlns:a16="http://schemas.microsoft.com/office/drawing/2014/main" id="{DB861633-A49B-4248-916C-551B640A5475}"/>
              </a:ext>
            </a:extLst>
          </p:cNvPr>
          <p:cNvSpPr txBox="1"/>
          <p:nvPr/>
        </p:nvSpPr>
        <p:spPr>
          <a:xfrm>
            <a:off x="5161628" y="554641"/>
            <a:ext cx="1874079" cy="646331"/>
          </a:xfrm>
          <a:prstGeom prst="rect">
            <a:avLst/>
          </a:prstGeom>
          <a:ln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altLang="zh-CN" dirty="0"/>
              <a:t>[11] </a:t>
            </a:r>
            <a:r>
              <a:rPr lang="zh-CN" altLang="en-US" dirty="0">
                <a:solidFill>
                  <a:schemeClr val="accent2">
                    <a:lumMod val="75000"/>
                  </a:schemeClr>
                </a:solidFill>
              </a:rPr>
              <a:t>打造阅读需求的闭环</a:t>
            </a:r>
          </a:p>
        </p:txBody>
      </p:sp>
      <p:sp>
        <p:nvSpPr>
          <p:cNvPr id="30" name="文本框 29">
            <a:extLst>
              <a:ext uri="{FF2B5EF4-FFF2-40B4-BE49-F238E27FC236}">
                <a16:creationId xmlns:a16="http://schemas.microsoft.com/office/drawing/2014/main" id="{21595E5E-BD25-4517-AEFC-A5E275A29B50}"/>
              </a:ext>
            </a:extLst>
          </p:cNvPr>
          <p:cNvSpPr txBox="1"/>
          <p:nvPr/>
        </p:nvSpPr>
        <p:spPr>
          <a:xfrm>
            <a:off x="5623399" y="1255586"/>
            <a:ext cx="1586533" cy="646331"/>
          </a:xfrm>
          <a:prstGeom prst="rect">
            <a:avLst/>
          </a:prstGeom>
          <a:ln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altLang="zh-CN" dirty="0"/>
              <a:t>[12] </a:t>
            </a:r>
            <a:r>
              <a:rPr lang="zh-CN" altLang="en-US" dirty="0"/>
              <a:t>良好社群生态的规范</a:t>
            </a:r>
          </a:p>
        </p:txBody>
      </p:sp>
      <p:sp>
        <p:nvSpPr>
          <p:cNvPr id="32" name="文本框 31">
            <a:extLst>
              <a:ext uri="{FF2B5EF4-FFF2-40B4-BE49-F238E27FC236}">
                <a16:creationId xmlns:a16="http://schemas.microsoft.com/office/drawing/2014/main" id="{DCF7DD98-CCDA-47FC-9CA6-0F05AD9248BF}"/>
              </a:ext>
            </a:extLst>
          </p:cNvPr>
          <p:cNvSpPr txBox="1"/>
          <p:nvPr/>
        </p:nvSpPr>
        <p:spPr>
          <a:xfrm>
            <a:off x="5378710" y="3082739"/>
            <a:ext cx="1400881" cy="646331"/>
          </a:xfrm>
          <a:prstGeom prst="rect">
            <a:avLst/>
          </a:prstGeom>
          <a:ln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altLang="zh-CN" dirty="0"/>
              <a:t>[14] </a:t>
            </a:r>
            <a:r>
              <a:rPr lang="zh-CN" altLang="en-US" dirty="0">
                <a:solidFill>
                  <a:schemeClr val="accent2">
                    <a:lumMod val="75000"/>
                  </a:schemeClr>
                </a:solidFill>
              </a:rPr>
              <a:t>人人都能创作</a:t>
            </a:r>
          </a:p>
        </p:txBody>
      </p:sp>
      <p:sp>
        <p:nvSpPr>
          <p:cNvPr id="36" name="文本框 35">
            <a:extLst>
              <a:ext uri="{FF2B5EF4-FFF2-40B4-BE49-F238E27FC236}">
                <a16:creationId xmlns:a16="http://schemas.microsoft.com/office/drawing/2014/main" id="{E3E7ECCE-6B29-404D-96C2-D447DEA19998}"/>
              </a:ext>
            </a:extLst>
          </p:cNvPr>
          <p:cNvSpPr txBox="1"/>
          <p:nvPr/>
        </p:nvSpPr>
        <p:spPr>
          <a:xfrm>
            <a:off x="7599326" y="465670"/>
            <a:ext cx="1542180" cy="369332"/>
          </a:xfrm>
          <a:prstGeom prst="rect">
            <a:avLst/>
          </a:prstGeom>
          <a:ln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altLang="zh-CN" dirty="0"/>
              <a:t>[17] </a:t>
            </a:r>
            <a:r>
              <a:rPr lang="zh-CN" altLang="en-US" dirty="0"/>
              <a:t>自助服务</a:t>
            </a:r>
          </a:p>
        </p:txBody>
      </p:sp>
      <p:sp>
        <p:nvSpPr>
          <p:cNvPr id="38" name="文本框 37">
            <a:extLst>
              <a:ext uri="{FF2B5EF4-FFF2-40B4-BE49-F238E27FC236}">
                <a16:creationId xmlns:a16="http://schemas.microsoft.com/office/drawing/2014/main" id="{86409C4E-CFBF-4B10-BABF-53B0CAAA26D9}"/>
              </a:ext>
            </a:extLst>
          </p:cNvPr>
          <p:cNvSpPr txBox="1"/>
          <p:nvPr/>
        </p:nvSpPr>
        <p:spPr>
          <a:xfrm>
            <a:off x="7152858" y="970122"/>
            <a:ext cx="1542180" cy="369332"/>
          </a:xfrm>
          <a:prstGeom prst="rect">
            <a:avLst/>
          </a:prstGeom>
          <a:ln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altLang="zh-CN" dirty="0"/>
              <a:t>[16] </a:t>
            </a:r>
            <a:r>
              <a:rPr lang="zh-CN" altLang="en-US" dirty="0"/>
              <a:t>推荐系统</a:t>
            </a:r>
          </a:p>
        </p:txBody>
      </p:sp>
      <p:sp>
        <p:nvSpPr>
          <p:cNvPr id="40" name="文本框 39">
            <a:extLst>
              <a:ext uri="{FF2B5EF4-FFF2-40B4-BE49-F238E27FC236}">
                <a16:creationId xmlns:a16="http://schemas.microsoft.com/office/drawing/2014/main" id="{A07985C1-4FAD-430F-AC57-517BCFDE848C}"/>
              </a:ext>
            </a:extLst>
          </p:cNvPr>
          <p:cNvSpPr txBox="1"/>
          <p:nvPr/>
        </p:nvSpPr>
        <p:spPr>
          <a:xfrm>
            <a:off x="7515740" y="1619646"/>
            <a:ext cx="1542180" cy="369332"/>
          </a:xfrm>
          <a:prstGeom prst="rect">
            <a:avLst/>
          </a:prstGeom>
          <a:ln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altLang="zh-CN" dirty="0"/>
              <a:t>[18] </a:t>
            </a:r>
            <a:r>
              <a:rPr lang="zh-CN" altLang="en-US" dirty="0"/>
              <a:t>交流社区</a:t>
            </a:r>
          </a:p>
        </p:txBody>
      </p:sp>
      <p:sp>
        <p:nvSpPr>
          <p:cNvPr id="42" name="文本框 41">
            <a:extLst>
              <a:ext uri="{FF2B5EF4-FFF2-40B4-BE49-F238E27FC236}">
                <a16:creationId xmlns:a16="http://schemas.microsoft.com/office/drawing/2014/main" id="{FC7C4546-A0FE-479E-9F02-A25ACD64FD6F}"/>
              </a:ext>
            </a:extLst>
          </p:cNvPr>
          <p:cNvSpPr txBox="1"/>
          <p:nvPr/>
        </p:nvSpPr>
        <p:spPr>
          <a:xfrm>
            <a:off x="7454112" y="2072396"/>
            <a:ext cx="1586533" cy="369332"/>
          </a:xfrm>
          <a:prstGeom prst="rect">
            <a:avLst/>
          </a:prstGeom>
          <a:ln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altLang="zh-CN" dirty="0"/>
              <a:t>[19] </a:t>
            </a:r>
            <a:r>
              <a:rPr lang="zh-CN" altLang="en-US" dirty="0">
                <a:solidFill>
                  <a:schemeClr val="accent2">
                    <a:lumMod val="75000"/>
                  </a:schemeClr>
                </a:solidFill>
              </a:rPr>
              <a:t>创作激励</a:t>
            </a:r>
          </a:p>
        </p:txBody>
      </p:sp>
      <p:sp>
        <p:nvSpPr>
          <p:cNvPr id="44" name="文本框 43">
            <a:extLst>
              <a:ext uri="{FF2B5EF4-FFF2-40B4-BE49-F238E27FC236}">
                <a16:creationId xmlns:a16="http://schemas.microsoft.com/office/drawing/2014/main" id="{CFEB7241-B339-469D-B1DC-9DA28CF438F5}"/>
              </a:ext>
            </a:extLst>
          </p:cNvPr>
          <p:cNvSpPr txBox="1"/>
          <p:nvPr/>
        </p:nvSpPr>
        <p:spPr>
          <a:xfrm>
            <a:off x="7278694" y="2918130"/>
            <a:ext cx="1819212" cy="369332"/>
          </a:xfrm>
          <a:prstGeom prst="rect">
            <a:avLst/>
          </a:prstGeom>
          <a:ln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altLang="zh-CN" dirty="0"/>
              <a:t>[20] </a:t>
            </a:r>
            <a:r>
              <a:rPr lang="zh-CN" altLang="en-US" dirty="0"/>
              <a:t>出版商认证</a:t>
            </a:r>
          </a:p>
        </p:txBody>
      </p:sp>
      <p:sp>
        <p:nvSpPr>
          <p:cNvPr id="46" name="文本框 45">
            <a:extLst>
              <a:ext uri="{FF2B5EF4-FFF2-40B4-BE49-F238E27FC236}">
                <a16:creationId xmlns:a16="http://schemas.microsoft.com/office/drawing/2014/main" id="{650DA758-63BF-480F-A5C8-E556107DB4EF}"/>
              </a:ext>
            </a:extLst>
          </p:cNvPr>
          <p:cNvSpPr txBox="1"/>
          <p:nvPr/>
        </p:nvSpPr>
        <p:spPr>
          <a:xfrm>
            <a:off x="7482926" y="3532699"/>
            <a:ext cx="1542180" cy="369332"/>
          </a:xfrm>
          <a:prstGeom prst="rect">
            <a:avLst/>
          </a:prstGeom>
          <a:ln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altLang="zh-CN" dirty="0"/>
              <a:t>[21] </a:t>
            </a:r>
            <a:r>
              <a:rPr lang="zh-CN" altLang="en-US" dirty="0"/>
              <a:t>自身品牌</a:t>
            </a:r>
          </a:p>
        </p:txBody>
      </p:sp>
      <p:sp>
        <p:nvSpPr>
          <p:cNvPr id="48" name="文本框 47">
            <a:extLst>
              <a:ext uri="{FF2B5EF4-FFF2-40B4-BE49-F238E27FC236}">
                <a16:creationId xmlns:a16="http://schemas.microsoft.com/office/drawing/2014/main" id="{6F055C3E-E460-4EC3-B530-789A04E3C3CD}"/>
              </a:ext>
            </a:extLst>
          </p:cNvPr>
          <p:cNvSpPr txBox="1"/>
          <p:nvPr/>
        </p:nvSpPr>
        <p:spPr>
          <a:xfrm>
            <a:off x="7278694" y="4035263"/>
            <a:ext cx="1542180" cy="646331"/>
          </a:xfrm>
          <a:prstGeom prst="rect">
            <a:avLst/>
          </a:prstGeom>
          <a:ln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altLang="zh-CN" dirty="0"/>
              <a:t>[22] </a:t>
            </a:r>
            <a:r>
              <a:rPr lang="zh-CN" altLang="en-US" dirty="0"/>
              <a:t>社交平台推广</a:t>
            </a:r>
          </a:p>
        </p:txBody>
      </p:sp>
      <p:sp>
        <p:nvSpPr>
          <p:cNvPr id="50" name="文本框 49">
            <a:extLst>
              <a:ext uri="{FF2B5EF4-FFF2-40B4-BE49-F238E27FC236}">
                <a16:creationId xmlns:a16="http://schemas.microsoft.com/office/drawing/2014/main" id="{3EC016A1-4D5E-4FFF-9AE9-C6270ABF1848}"/>
              </a:ext>
            </a:extLst>
          </p:cNvPr>
          <p:cNvSpPr txBox="1"/>
          <p:nvPr/>
        </p:nvSpPr>
        <p:spPr>
          <a:xfrm>
            <a:off x="9416766" y="796266"/>
            <a:ext cx="1542180" cy="646331"/>
          </a:xfrm>
          <a:prstGeom prst="rect">
            <a:avLst/>
          </a:prstGeom>
          <a:ln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altLang="zh-CN" dirty="0"/>
              <a:t>[23] </a:t>
            </a:r>
            <a:r>
              <a:rPr lang="zh-CN" altLang="en-US" dirty="0">
                <a:solidFill>
                  <a:schemeClr val="accent2">
                    <a:lumMod val="75000"/>
                  </a:schemeClr>
                </a:solidFill>
              </a:rPr>
              <a:t>喜欢阅读的人群</a:t>
            </a:r>
          </a:p>
        </p:txBody>
      </p:sp>
      <p:sp>
        <p:nvSpPr>
          <p:cNvPr id="52" name="文本框 51">
            <a:extLst>
              <a:ext uri="{FF2B5EF4-FFF2-40B4-BE49-F238E27FC236}">
                <a16:creationId xmlns:a16="http://schemas.microsoft.com/office/drawing/2014/main" id="{068C5B53-6AC1-44CA-A7FF-CF71AA26DE9D}"/>
              </a:ext>
            </a:extLst>
          </p:cNvPr>
          <p:cNvSpPr txBox="1"/>
          <p:nvPr/>
        </p:nvSpPr>
        <p:spPr>
          <a:xfrm>
            <a:off x="9457909" y="2067744"/>
            <a:ext cx="1663237" cy="646331"/>
          </a:xfrm>
          <a:prstGeom prst="rect">
            <a:avLst/>
          </a:prstGeom>
          <a:ln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altLang="zh-CN" dirty="0"/>
              <a:t>[24] </a:t>
            </a:r>
            <a:r>
              <a:rPr lang="zh-CN" altLang="en-US" dirty="0"/>
              <a:t>乐于社交和分享的人群</a:t>
            </a:r>
          </a:p>
        </p:txBody>
      </p:sp>
      <p:sp>
        <p:nvSpPr>
          <p:cNvPr id="54" name="文本框 53">
            <a:extLst>
              <a:ext uri="{FF2B5EF4-FFF2-40B4-BE49-F238E27FC236}">
                <a16:creationId xmlns:a16="http://schemas.microsoft.com/office/drawing/2014/main" id="{8DBE0F8E-28D9-40B9-BA41-6487276394C3}"/>
              </a:ext>
            </a:extLst>
          </p:cNvPr>
          <p:cNvSpPr txBox="1"/>
          <p:nvPr/>
        </p:nvSpPr>
        <p:spPr>
          <a:xfrm>
            <a:off x="9382613" y="3186797"/>
            <a:ext cx="1542180" cy="646331"/>
          </a:xfrm>
          <a:prstGeom prst="rect">
            <a:avLst/>
          </a:prstGeom>
          <a:ln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altLang="zh-CN" dirty="0"/>
              <a:t>[25] </a:t>
            </a:r>
            <a:r>
              <a:rPr lang="zh-CN" altLang="en-US" dirty="0">
                <a:solidFill>
                  <a:schemeClr val="accent2">
                    <a:lumMod val="75000"/>
                  </a:schemeClr>
                </a:solidFill>
              </a:rPr>
              <a:t>内容创作者</a:t>
            </a:r>
          </a:p>
        </p:txBody>
      </p:sp>
      <p:sp>
        <p:nvSpPr>
          <p:cNvPr id="56" name="文本框 55">
            <a:extLst>
              <a:ext uri="{FF2B5EF4-FFF2-40B4-BE49-F238E27FC236}">
                <a16:creationId xmlns:a16="http://schemas.microsoft.com/office/drawing/2014/main" id="{A575A546-718E-48BE-979E-FF05AFD7C31B}"/>
              </a:ext>
            </a:extLst>
          </p:cNvPr>
          <p:cNvSpPr txBox="1"/>
          <p:nvPr/>
        </p:nvSpPr>
        <p:spPr>
          <a:xfrm>
            <a:off x="1015134" y="5208936"/>
            <a:ext cx="1561708" cy="369332"/>
          </a:xfrm>
          <a:prstGeom prst="rect">
            <a:avLst/>
          </a:prstGeom>
          <a:ln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altLang="zh-CN" dirty="0"/>
              <a:t>[26] </a:t>
            </a:r>
            <a:r>
              <a:rPr lang="zh-CN" altLang="en-US" dirty="0">
                <a:solidFill>
                  <a:schemeClr val="accent2">
                    <a:lumMod val="75000"/>
                  </a:schemeClr>
                </a:solidFill>
              </a:rPr>
              <a:t>书籍版权</a:t>
            </a:r>
          </a:p>
        </p:txBody>
      </p:sp>
      <p:sp>
        <p:nvSpPr>
          <p:cNvPr id="58" name="文本框 57">
            <a:extLst>
              <a:ext uri="{FF2B5EF4-FFF2-40B4-BE49-F238E27FC236}">
                <a16:creationId xmlns:a16="http://schemas.microsoft.com/office/drawing/2014/main" id="{D72DB80D-6CCF-41C5-BDE5-405E1D8265CC}"/>
              </a:ext>
            </a:extLst>
          </p:cNvPr>
          <p:cNvSpPr txBox="1"/>
          <p:nvPr/>
        </p:nvSpPr>
        <p:spPr>
          <a:xfrm>
            <a:off x="1025923" y="5822893"/>
            <a:ext cx="1561708" cy="369332"/>
          </a:xfrm>
          <a:prstGeom prst="rect">
            <a:avLst/>
          </a:prstGeom>
          <a:ln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altLang="zh-CN" dirty="0"/>
              <a:t>[27] </a:t>
            </a:r>
            <a:r>
              <a:rPr lang="zh-CN" altLang="en-US" dirty="0">
                <a:solidFill>
                  <a:schemeClr val="accent2">
                    <a:lumMod val="75000"/>
                  </a:schemeClr>
                </a:solidFill>
              </a:rPr>
              <a:t>平台运维</a:t>
            </a:r>
          </a:p>
        </p:txBody>
      </p:sp>
      <p:sp>
        <p:nvSpPr>
          <p:cNvPr id="60" name="文本框 59">
            <a:extLst>
              <a:ext uri="{FF2B5EF4-FFF2-40B4-BE49-F238E27FC236}">
                <a16:creationId xmlns:a16="http://schemas.microsoft.com/office/drawing/2014/main" id="{394B2508-CB0C-4C5F-B742-D3E77AAB0B25}"/>
              </a:ext>
            </a:extLst>
          </p:cNvPr>
          <p:cNvSpPr txBox="1"/>
          <p:nvPr/>
        </p:nvSpPr>
        <p:spPr>
          <a:xfrm>
            <a:off x="2471612" y="6193377"/>
            <a:ext cx="1561708" cy="369332"/>
          </a:xfrm>
          <a:prstGeom prst="rect">
            <a:avLst/>
          </a:prstGeom>
          <a:ln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altLang="zh-CN" dirty="0"/>
              <a:t>[28] </a:t>
            </a:r>
            <a:r>
              <a:rPr lang="zh-CN" altLang="en-US" dirty="0">
                <a:solidFill>
                  <a:schemeClr val="accent2">
                    <a:lumMod val="75000"/>
                  </a:schemeClr>
                </a:solidFill>
              </a:rPr>
              <a:t>营销推广</a:t>
            </a:r>
          </a:p>
        </p:txBody>
      </p:sp>
      <p:sp>
        <p:nvSpPr>
          <p:cNvPr id="62" name="文本框 61">
            <a:extLst>
              <a:ext uri="{FF2B5EF4-FFF2-40B4-BE49-F238E27FC236}">
                <a16:creationId xmlns:a16="http://schemas.microsoft.com/office/drawing/2014/main" id="{2C549661-ACCE-4497-B417-EA1986540D1B}"/>
              </a:ext>
            </a:extLst>
          </p:cNvPr>
          <p:cNvSpPr txBox="1"/>
          <p:nvPr/>
        </p:nvSpPr>
        <p:spPr>
          <a:xfrm>
            <a:off x="2677235" y="4824256"/>
            <a:ext cx="1815177" cy="646331"/>
          </a:xfrm>
          <a:prstGeom prst="rect">
            <a:avLst/>
          </a:prstGeom>
          <a:ln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altLang="zh-CN" dirty="0"/>
              <a:t>[29] </a:t>
            </a:r>
            <a:r>
              <a:rPr lang="zh-CN" altLang="en-US" dirty="0">
                <a:solidFill>
                  <a:schemeClr val="accent2">
                    <a:lumMod val="75000"/>
                  </a:schemeClr>
                </a:solidFill>
              </a:rPr>
              <a:t>作者签约费及收入分成</a:t>
            </a:r>
          </a:p>
        </p:txBody>
      </p:sp>
      <p:sp>
        <p:nvSpPr>
          <p:cNvPr id="64" name="文本框 63">
            <a:extLst>
              <a:ext uri="{FF2B5EF4-FFF2-40B4-BE49-F238E27FC236}">
                <a16:creationId xmlns:a16="http://schemas.microsoft.com/office/drawing/2014/main" id="{90F517A3-A56E-4ED2-9391-60F87A17D166}"/>
              </a:ext>
            </a:extLst>
          </p:cNvPr>
          <p:cNvSpPr txBox="1"/>
          <p:nvPr/>
        </p:nvSpPr>
        <p:spPr>
          <a:xfrm>
            <a:off x="4034456" y="5562175"/>
            <a:ext cx="2033361" cy="923330"/>
          </a:xfrm>
          <a:prstGeom prst="rect">
            <a:avLst/>
          </a:prstGeom>
          <a:ln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altLang="zh-CN" dirty="0"/>
              <a:t>[30] </a:t>
            </a:r>
            <a:r>
              <a:rPr lang="zh-CN" altLang="en-US" dirty="0">
                <a:solidFill>
                  <a:schemeClr val="accent2">
                    <a:lumMod val="75000"/>
                  </a:schemeClr>
                </a:solidFill>
              </a:rPr>
              <a:t>软件开发迭代（员工工资和其他可能的费用）</a:t>
            </a:r>
          </a:p>
        </p:txBody>
      </p:sp>
      <p:sp>
        <p:nvSpPr>
          <p:cNvPr id="66" name="文本框 65">
            <a:extLst>
              <a:ext uri="{FF2B5EF4-FFF2-40B4-BE49-F238E27FC236}">
                <a16:creationId xmlns:a16="http://schemas.microsoft.com/office/drawing/2014/main" id="{FF09CE2D-FA07-40E4-B68F-C450105A887B}"/>
              </a:ext>
            </a:extLst>
          </p:cNvPr>
          <p:cNvSpPr txBox="1"/>
          <p:nvPr/>
        </p:nvSpPr>
        <p:spPr>
          <a:xfrm>
            <a:off x="6353380" y="5348261"/>
            <a:ext cx="1436114" cy="369332"/>
          </a:xfrm>
          <a:prstGeom prst="rect">
            <a:avLst/>
          </a:prstGeom>
          <a:ln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altLang="zh-CN" dirty="0"/>
              <a:t>[31] </a:t>
            </a:r>
            <a:r>
              <a:rPr lang="zh-CN" altLang="en-US" dirty="0"/>
              <a:t>会员费</a:t>
            </a:r>
          </a:p>
        </p:txBody>
      </p:sp>
      <p:sp>
        <p:nvSpPr>
          <p:cNvPr id="68" name="文本框 67">
            <a:extLst>
              <a:ext uri="{FF2B5EF4-FFF2-40B4-BE49-F238E27FC236}">
                <a16:creationId xmlns:a16="http://schemas.microsoft.com/office/drawing/2014/main" id="{36D92797-8B92-4DD4-B512-944DFE453DD3}"/>
              </a:ext>
            </a:extLst>
          </p:cNvPr>
          <p:cNvSpPr txBox="1"/>
          <p:nvPr/>
        </p:nvSpPr>
        <p:spPr>
          <a:xfrm>
            <a:off x="8083578" y="5005939"/>
            <a:ext cx="1436114" cy="369332"/>
          </a:xfrm>
          <a:prstGeom prst="rect">
            <a:avLst/>
          </a:prstGeom>
          <a:ln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altLang="zh-CN" dirty="0"/>
              <a:t>[32] </a:t>
            </a:r>
            <a:r>
              <a:rPr lang="zh-CN" altLang="en-US" dirty="0">
                <a:solidFill>
                  <a:schemeClr val="accent2">
                    <a:lumMod val="75000"/>
                  </a:schemeClr>
                </a:solidFill>
              </a:rPr>
              <a:t>广告费</a:t>
            </a:r>
          </a:p>
        </p:txBody>
      </p:sp>
      <p:sp>
        <p:nvSpPr>
          <p:cNvPr id="70" name="文本框 69">
            <a:extLst>
              <a:ext uri="{FF2B5EF4-FFF2-40B4-BE49-F238E27FC236}">
                <a16:creationId xmlns:a16="http://schemas.microsoft.com/office/drawing/2014/main" id="{33DBD580-4C83-4A4C-B0B7-F385ABB006AB}"/>
              </a:ext>
            </a:extLst>
          </p:cNvPr>
          <p:cNvSpPr txBox="1"/>
          <p:nvPr/>
        </p:nvSpPr>
        <p:spPr>
          <a:xfrm>
            <a:off x="6855636" y="5936786"/>
            <a:ext cx="1436114" cy="646331"/>
          </a:xfrm>
          <a:prstGeom prst="rect">
            <a:avLst/>
          </a:prstGeom>
          <a:ln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altLang="zh-CN" dirty="0"/>
              <a:t>[33] </a:t>
            </a:r>
            <a:r>
              <a:rPr lang="zh-CN" altLang="en-US" dirty="0"/>
              <a:t>全本租用或购买</a:t>
            </a:r>
          </a:p>
        </p:txBody>
      </p:sp>
      <p:sp>
        <p:nvSpPr>
          <p:cNvPr id="72" name="文本框 71">
            <a:extLst>
              <a:ext uri="{FF2B5EF4-FFF2-40B4-BE49-F238E27FC236}">
                <a16:creationId xmlns:a16="http://schemas.microsoft.com/office/drawing/2014/main" id="{CCAA1790-429C-44B9-B312-055D0ED45FCA}"/>
              </a:ext>
            </a:extLst>
          </p:cNvPr>
          <p:cNvSpPr txBox="1"/>
          <p:nvPr/>
        </p:nvSpPr>
        <p:spPr>
          <a:xfrm>
            <a:off x="9307086" y="5582354"/>
            <a:ext cx="1693234" cy="923330"/>
          </a:xfrm>
          <a:prstGeom prst="rect">
            <a:avLst/>
          </a:prstGeom>
          <a:ln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altLang="zh-CN" dirty="0"/>
              <a:t>[34] </a:t>
            </a:r>
            <a:r>
              <a:rPr lang="zh-CN" altLang="en-US" dirty="0"/>
              <a:t>签约作者收入的一定比例抽成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63E14A15-C72E-43D0-8C38-6CD8C1AEB59B}"/>
              </a:ext>
            </a:extLst>
          </p:cNvPr>
          <p:cNvSpPr txBox="1"/>
          <p:nvPr/>
        </p:nvSpPr>
        <p:spPr>
          <a:xfrm>
            <a:off x="5104327" y="2039131"/>
            <a:ext cx="1789208" cy="646331"/>
          </a:xfrm>
          <a:prstGeom prst="rect">
            <a:avLst/>
          </a:prstGeom>
          <a:ln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altLang="zh-CN" dirty="0"/>
              <a:t>[13] </a:t>
            </a:r>
            <a:r>
              <a:rPr lang="zh-CN" altLang="en-US" dirty="0"/>
              <a:t>不再孤单无聊的阅读体验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E4DE73EE-F486-4E88-8007-36ED07E50284}"/>
              </a:ext>
            </a:extLst>
          </p:cNvPr>
          <p:cNvSpPr txBox="1"/>
          <p:nvPr/>
        </p:nvSpPr>
        <p:spPr>
          <a:xfrm>
            <a:off x="5197358" y="3931541"/>
            <a:ext cx="1707379" cy="923330"/>
          </a:xfrm>
          <a:prstGeom prst="rect">
            <a:avLst/>
          </a:prstGeom>
          <a:ln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altLang="zh-CN" dirty="0"/>
              <a:t>[15] </a:t>
            </a:r>
            <a:r>
              <a:rPr lang="zh-CN" altLang="en-US" dirty="0"/>
              <a:t>以书文会友，结识志同道合者</a:t>
            </a:r>
          </a:p>
        </p:txBody>
      </p:sp>
      <p:sp>
        <p:nvSpPr>
          <p:cNvPr id="41" name="文本框 40">
            <a:extLst>
              <a:ext uri="{FF2B5EF4-FFF2-40B4-BE49-F238E27FC236}">
                <a16:creationId xmlns:a16="http://schemas.microsoft.com/office/drawing/2014/main" id="{E0DB90BA-C342-409B-A864-9E24BA0469AA}"/>
              </a:ext>
            </a:extLst>
          </p:cNvPr>
          <p:cNvSpPr txBox="1"/>
          <p:nvPr/>
        </p:nvSpPr>
        <p:spPr>
          <a:xfrm>
            <a:off x="743146" y="6204469"/>
            <a:ext cx="1561708" cy="646331"/>
          </a:xfrm>
          <a:prstGeom prst="rect">
            <a:avLst/>
          </a:prstGeom>
          <a:ln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altLang="zh-CN" dirty="0"/>
              <a:t>[31] </a:t>
            </a:r>
            <a:r>
              <a:rPr lang="zh-CN" altLang="en-US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平台活动运维</a:t>
            </a:r>
          </a:p>
        </p:txBody>
      </p:sp>
      <p:sp>
        <p:nvSpPr>
          <p:cNvPr id="43" name="文本框 42">
            <a:extLst>
              <a:ext uri="{FF2B5EF4-FFF2-40B4-BE49-F238E27FC236}">
                <a16:creationId xmlns:a16="http://schemas.microsoft.com/office/drawing/2014/main" id="{059FD952-03F7-4A64-B7C0-BEE1F06174F5}"/>
              </a:ext>
            </a:extLst>
          </p:cNvPr>
          <p:cNvSpPr txBox="1"/>
          <p:nvPr/>
        </p:nvSpPr>
        <p:spPr>
          <a:xfrm>
            <a:off x="3234814" y="4218988"/>
            <a:ext cx="1561708" cy="369332"/>
          </a:xfrm>
          <a:prstGeom prst="rect">
            <a:avLst/>
          </a:prstGeom>
          <a:ln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altLang="zh-CN" dirty="0"/>
              <a:t>[32] </a:t>
            </a:r>
            <a:r>
              <a:rPr lang="zh-CN" altLang="en-US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云平台</a:t>
            </a:r>
          </a:p>
        </p:txBody>
      </p:sp>
    </p:spTree>
    <p:extLst>
      <p:ext uri="{BB962C8B-B14F-4D97-AF65-F5344CB8AC3E}">
        <p14:creationId xmlns:p14="http://schemas.microsoft.com/office/powerpoint/2010/main" val="8569950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:a16="http://schemas.microsoft.com/office/drawing/2014/main" id="{12E4EEEA-08EA-4F2E-9D16-83EE55AB75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37878" y="-28897"/>
            <a:ext cx="8854121" cy="6858000"/>
          </a:xfrm>
          <a:prstGeom prst="rect">
            <a:avLst/>
          </a:prstGeom>
        </p:spPr>
      </p:pic>
      <p:sp>
        <p:nvSpPr>
          <p:cNvPr id="8" name="矩形 7">
            <a:extLst>
              <a:ext uri="{FF2B5EF4-FFF2-40B4-BE49-F238E27FC236}">
                <a16:creationId xmlns:a16="http://schemas.microsoft.com/office/drawing/2014/main" id="{F8B21C11-1EFC-4845-8758-88F82A6E82D8}"/>
              </a:ext>
            </a:extLst>
          </p:cNvPr>
          <p:cNvSpPr/>
          <p:nvPr/>
        </p:nvSpPr>
        <p:spPr>
          <a:xfrm>
            <a:off x="4400091" y="89272"/>
            <a:ext cx="2068442" cy="58935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200" dirty="0"/>
              <a:t>我爱读书，却又担心没有</a:t>
            </a:r>
            <a:endParaRPr lang="en-US" altLang="zh-CN" sz="1200" dirty="0"/>
          </a:p>
          <a:p>
            <a:pPr algn="ctr"/>
            <a:r>
              <a:rPr lang="zh-CN" altLang="en-US" sz="1200" dirty="0"/>
              <a:t>足够多的地方容纳实体书</a:t>
            </a:r>
            <a:endParaRPr lang="en-US" altLang="zh-CN" sz="1200" dirty="0"/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4019867A-8B9D-4C12-8C93-A91DD1AB0D1B}"/>
              </a:ext>
            </a:extLst>
          </p:cNvPr>
          <p:cNvSpPr/>
          <p:nvPr/>
        </p:nvSpPr>
        <p:spPr>
          <a:xfrm>
            <a:off x="2876090" y="1114104"/>
            <a:ext cx="2068442" cy="58935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200" dirty="0"/>
              <a:t>身边书友推荐了几本好书，</a:t>
            </a:r>
            <a:endParaRPr lang="en-US" altLang="zh-CN" sz="1200" dirty="0"/>
          </a:p>
          <a:p>
            <a:pPr algn="ctr"/>
            <a:r>
              <a:rPr lang="zh-CN" altLang="en-US" sz="1200" dirty="0"/>
              <a:t>这些书在只有在网络上一些读书平台有资源</a:t>
            </a:r>
            <a:endParaRPr lang="en-US" altLang="zh-CN" sz="1200" dirty="0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E369CBEF-47D5-4ADD-92F6-25137B10DE6A}"/>
              </a:ext>
            </a:extLst>
          </p:cNvPr>
          <p:cNvSpPr/>
          <p:nvPr/>
        </p:nvSpPr>
        <p:spPr>
          <a:xfrm>
            <a:off x="8828158" y="113198"/>
            <a:ext cx="2068442" cy="58935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200" dirty="0"/>
              <a:t>我想要进行特定方向的自我提升，苦于没有整理完善的读书学习平台</a:t>
            </a:r>
            <a:endParaRPr lang="en-US" altLang="zh-CN" sz="1200" dirty="0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6A51E415-F933-4E8C-8C65-8B82F4F60CDF}"/>
              </a:ext>
            </a:extLst>
          </p:cNvPr>
          <p:cNvSpPr/>
          <p:nvPr/>
        </p:nvSpPr>
        <p:spPr>
          <a:xfrm>
            <a:off x="5465603" y="767897"/>
            <a:ext cx="2068442" cy="58935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200" dirty="0"/>
              <a:t>我希望买实体书时，想要一个可靠的电商平台背书</a:t>
            </a:r>
            <a:endParaRPr lang="en-US" altLang="zh-CN" sz="1200" dirty="0"/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F702CC4E-8905-4A99-9DF5-95E8BFE3FD3E}"/>
              </a:ext>
            </a:extLst>
          </p:cNvPr>
          <p:cNvSpPr/>
          <p:nvPr/>
        </p:nvSpPr>
        <p:spPr>
          <a:xfrm>
            <a:off x="7764939" y="985629"/>
            <a:ext cx="2068442" cy="58935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200" dirty="0"/>
              <a:t>我想要一个推荐好书的渠道</a:t>
            </a:r>
            <a:endParaRPr lang="en-US" altLang="zh-CN" sz="1200" dirty="0"/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59E47B2B-193C-43F7-B448-4E8DA409548F}"/>
              </a:ext>
            </a:extLst>
          </p:cNvPr>
          <p:cNvSpPr/>
          <p:nvPr/>
        </p:nvSpPr>
        <p:spPr>
          <a:xfrm>
            <a:off x="4431382" y="1792729"/>
            <a:ext cx="2068442" cy="58935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200" dirty="0"/>
              <a:t>平时工作之余在打游戏，家人劝我读些有趣的书籍</a:t>
            </a:r>
            <a:endParaRPr lang="en-US" altLang="zh-CN" sz="1200" dirty="0"/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0A5DF432-9938-4F84-8C09-55C3C8D0A913}"/>
              </a:ext>
            </a:extLst>
          </p:cNvPr>
          <p:cNvSpPr/>
          <p:nvPr/>
        </p:nvSpPr>
        <p:spPr>
          <a:xfrm>
            <a:off x="3542382" y="2621907"/>
            <a:ext cx="2068442" cy="58935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200" dirty="0"/>
              <a:t>上司告诉我这个岗位需要的知识，暗示我需要学习充电</a:t>
            </a:r>
            <a:endParaRPr lang="en-US" altLang="zh-CN" sz="1200" dirty="0"/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B631DBA7-A87F-45AD-AF7D-984A8BFA6AEA}"/>
              </a:ext>
            </a:extLst>
          </p:cNvPr>
          <p:cNvSpPr/>
          <p:nvPr/>
        </p:nvSpPr>
        <p:spPr>
          <a:xfrm>
            <a:off x="3271449" y="3418694"/>
            <a:ext cx="2068442" cy="58935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200" dirty="0"/>
              <a:t>孩子问我为什么懂得东西这么少，影响到了我自身的形象</a:t>
            </a:r>
            <a:endParaRPr lang="en-US" altLang="zh-CN" sz="1200" dirty="0"/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C4BED0AE-6CE4-451D-A3FB-2C7550355D08}"/>
              </a:ext>
            </a:extLst>
          </p:cNvPr>
          <p:cNvSpPr/>
          <p:nvPr/>
        </p:nvSpPr>
        <p:spPr>
          <a:xfrm>
            <a:off x="3365870" y="5603094"/>
            <a:ext cx="2068442" cy="58935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200" dirty="0"/>
              <a:t>这个平台能否长久地提供读书的平台？</a:t>
            </a:r>
            <a:endParaRPr lang="en-US" altLang="zh-CN" sz="1200" dirty="0"/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4CD73369-09C5-42E5-8112-C4D90FA5CFBE}"/>
              </a:ext>
            </a:extLst>
          </p:cNvPr>
          <p:cNvSpPr/>
          <p:nvPr/>
        </p:nvSpPr>
        <p:spPr>
          <a:xfrm>
            <a:off x="5610824" y="5419579"/>
            <a:ext cx="2068442" cy="58935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200" dirty="0"/>
              <a:t>我能否在读书软件上找到想要的书？</a:t>
            </a:r>
            <a:endParaRPr lang="en-US" altLang="zh-CN" sz="1200" dirty="0"/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5CF31895-83BA-421E-8FBB-E367E4CC1605}"/>
              </a:ext>
            </a:extLst>
          </p:cNvPr>
          <p:cNvSpPr/>
          <p:nvPr/>
        </p:nvSpPr>
        <p:spPr>
          <a:xfrm>
            <a:off x="5457136" y="6179375"/>
            <a:ext cx="2068442" cy="58935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200" dirty="0"/>
              <a:t>平台的福利是不是太少了？</a:t>
            </a:r>
            <a:endParaRPr lang="en-US" altLang="zh-CN" sz="1200" dirty="0"/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679AB0E9-A958-4680-8AE0-7AD48E970DDF}"/>
              </a:ext>
            </a:extLst>
          </p:cNvPr>
          <p:cNvSpPr/>
          <p:nvPr/>
        </p:nvSpPr>
        <p:spPr>
          <a:xfrm>
            <a:off x="8141055" y="5419579"/>
            <a:ext cx="2068442" cy="58935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200" dirty="0"/>
              <a:t>知识提升</a:t>
            </a:r>
            <a:endParaRPr lang="en-US" altLang="zh-CN" sz="1200" dirty="0"/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FE76CDEF-B450-41CC-B7C8-4486FBDFC64B}"/>
              </a:ext>
            </a:extLst>
          </p:cNvPr>
          <p:cNvSpPr/>
          <p:nvPr/>
        </p:nvSpPr>
        <p:spPr>
          <a:xfrm>
            <a:off x="10300070" y="5419579"/>
            <a:ext cx="2068442" cy="58935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200" dirty="0"/>
              <a:t>促进家庭学习氛围</a:t>
            </a:r>
            <a:endParaRPr lang="en-US" altLang="zh-CN" sz="1200" dirty="0"/>
          </a:p>
        </p:txBody>
      </p:sp>
      <p:sp>
        <p:nvSpPr>
          <p:cNvPr id="18" name="矩形 17">
            <a:extLst>
              <a:ext uri="{FF2B5EF4-FFF2-40B4-BE49-F238E27FC236}">
                <a16:creationId xmlns:a16="http://schemas.microsoft.com/office/drawing/2014/main" id="{56CCF720-20D3-446E-B9E6-D5F053002ADD}"/>
              </a:ext>
            </a:extLst>
          </p:cNvPr>
          <p:cNvSpPr/>
          <p:nvPr/>
        </p:nvSpPr>
        <p:spPr>
          <a:xfrm>
            <a:off x="9265849" y="6187750"/>
            <a:ext cx="2068442" cy="58935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200" dirty="0"/>
              <a:t>升职加薪</a:t>
            </a:r>
            <a:endParaRPr lang="en-US" altLang="zh-CN" sz="1200" dirty="0"/>
          </a:p>
        </p:txBody>
      </p:sp>
      <p:sp>
        <p:nvSpPr>
          <p:cNvPr id="19" name="矩形 18">
            <a:extLst>
              <a:ext uri="{FF2B5EF4-FFF2-40B4-BE49-F238E27FC236}">
                <a16:creationId xmlns:a16="http://schemas.microsoft.com/office/drawing/2014/main" id="{47B64034-7704-485B-B86D-9B2D073F3DDF}"/>
              </a:ext>
            </a:extLst>
          </p:cNvPr>
          <p:cNvSpPr/>
          <p:nvPr/>
        </p:nvSpPr>
        <p:spPr>
          <a:xfrm>
            <a:off x="10354452" y="1077667"/>
            <a:ext cx="2068442" cy="58935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200" dirty="0"/>
              <a:t>这个读书平台的书籍种类非常丰富</a:t>
            </a:r>
            <a:endParaRPr lang="en-US" altLang="zh-CN" sz="1200" dirty="0"/>
          </a:p>
        </p:txBody>
      </p:sp>
      <p:sp>
        <p:nvSpPr>
          <p:cNvPr id="20" name="矩形 19">
            <a:extLst>
              <a:ext uri="{FF2B5EF4-FFF2-40B4-BE49-F238E27FC236}">
                <a16:creationId xmlns:a16="http://schemas.microsoft.com/office/drawing/2014/main" id="{0DD1E20A-03CD-4E54-87B7-998120822489}"/>
              </a:ext>
            </a:extLst>
          </p:cNvPr>
          <p:cNvSpPr/>
          <p:nvPr/>
        </p:nvSpPr>
        <p:spPr>
          <a:xfrm>
            <a:off x="9060851" y="2007889"/>
            <a:ext cx="2068442" cy="58935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/>
              <a:t>APP</a:t>
            </a:r>
            <a:r>
              <a:rPr lang="zh-CN" altLang="en-US" sz="1200" dirty="0"/>
              <a:t>的设计非常优秀，每天都能得到好的书籍推荐</a:t>
            </a:r>
            <a:endParaRPr lang="en-US" altLang="zh-CN" sz="1200" dirty="0"/>
          </a:p>
        </p:txBody>
      </p:sp>
      <p:sp>
        <p:nvSpPr>
          <p:cNvPr id="21" name="矩形 20">
            <a:extLst>
              <a:ext uri="{FF2B5EF4-FFF2-40B4-BE49-F238E27FC236}">
                <a16:creationId xmlns:a16="http://schemas.microsoft.com/office/drawing/2014/main" id="{3FBAC2FE-5C2F-4AC2-9CAC-F61661134F89}"/>
              </a:ext>
            </a:extLst>
          </p:cNvPr>
          <p:cNvSpPr/>
          <p:nvPr/>
        </p:nvSpPr>
        <p:spPr>
          <a:xfrm>
            <a:off x="9687384" y="3075559"/>
            <a:ext cx="2068442" cy="58935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200" dirty="0"/>
              <a:t>作为新出品的</a:t>
            </a:r>
            <a:r>
              <a:rPr lang="en-US" altLang="zh-CN" sz="1200" dirty="0"/>
              <a:t>APP</a:t>
            </a:r>
            <a:r>
              <a:rPr lang="zh-CN" altLang="en-US" sz="1200" dirty="0"/>
              <a:t>，有着非常好的福利</a:t>
            </a:r>
            <a:endParaRPr lang="en-US" altLang="zh-CN" sz="1200" dirty="0"/>
          </a:p>
        </p:txBody>
      </p:sp>
      <p:sp>
        <p:nvSpPr>
          <p:cNvPr id="22" name="矩形 21">
            <a:extLst>
              <a:ext uri="{FF2B5EF4-FFF2-40B4-BE49-F238E27FC236}">
                <a16:creationId xmlns:a16="http://schemas.microsoft.com/office/drawing/2014/main" id="{401F39CE-5A1D-4285-88AD-5639634145C8}"/>
              </a:ext>
            </a:extLst>
          </p:cNvPr>
          <p:cNvSpPr/>
          <p:nvPr/>
        </p:nvSpPr>
        <p:spPr>
          <a:xfrm>
            <a:off x="5962051" y="3654406"/>
            <a:ext cx="2068442" cy="58935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200" dirty="0"/>
              <a:t>我要好好读书学习知识，为工作岗位的事情做准备</a:t>
            </a:r>
            <a:endParaRPr lang="en-US" altLang="zh-CN" sz="1200" dirty="0"/>
          </a:p>
        </p:txBody>
      </p:sp>
      <p:sp>
        <p:nvSpPr>
          <p:cNvPr id="23" name="矩形 22">
            <a:extLst>
              <a:ext uri="{FF2B5EF4-FFF2-40B4-BE49-F238E27FC236}">
                <a16:creationId xmlns:a16="http://schemas.microsoft.com/office/drawing/2014/main" id="{8F8659A1-E822-4804-8939-80349CC06B79}"/>
              </a:ext>
            </a:extLst>
          </p:cNvPr>
          <p:cNvSpPr/>
          <p:nvPr/>
        </p:nvSpPr>
        <p:spPr>
          <a:xfrm>
            <a:off x="8286010" y="3902580"/>
            <a:ext cx="2068442" cy="58935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200" dirty="0"/>
              <a:t>我要尽可能降低读书的成本</a:t>
            </a:r>
            <a:endParaRPr lang="en-US" altLang="zh-CN" sz="1200" dirty="0"/>
          </a:p>
        </p:txBody>
      </p:sp>
      <p:sp>
        <p:nvSpPr>
          <p:cNvPr id="24" name="矩形 23">
            <a:extLst>
              <a:ext uri="{FF2B5EF4-FFF2-40B4-BE49-F238E27FC236}">
                <a16:creationId xmlns:a16="http://schemas.microsoft.com/office/drawing/2014/main" id="{E718ABDB-4FD4-4364-89DA-5F04FA1252E3}"/>
              </a:ext>
            </a:extLst>
          </p:cNvPr>
          <p:cNvSpPr/>
          <p:nvPr/>
        </p:nvSpPr>
        <p:spPr>
          <a:xfrm>
            <a:off x="5603116" y="4590401"/>
            <a:ext cx="2068442" cy="58935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200" dirty="0"/>
              <a:t>我要培养孩子读书的兴趣</a:t>
            </a:r>
            <a:endParaRPr lang="en-US" altLang="zh-CN" sz="1200" dirty="0"/>
          </a:p>
        </p:txBody>
      </p:sp>
      <p:sp>
        <p:nvSpPr>
          <p:cNvPr id="25" name="矩形 24">
            <a:extLst>
              <a:ext uri="{FF2B5EF4-FFF2-40B4-BE49-F238E27FC236}">
                <a16:creationId xmlns:a16="http://schemas.microsoft.com/office/drawing/2014/main" id="{D5FD6952-A7F7-44EB-85B3-90049D341222}"/>
              </a:ext>
            </a:extLst>
          </p:cNvPr>
          <p:cNvSpPr/>
          <p:nvPr/>
        </p:nvSpPr>
        <p:spPr>
          <a:xfrm>
            <a:off x="8030493" y="4630163"/>
            <a:ext cx="2068442" cy="58935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200" dirty="0"/>
              <a:t>我要读到有趣的书籍</a:t>
            </a:r>
            <a:endParaRPr lang="en-US" altLang="zh-CN" sz="1200" dirty="0"/>
          </a:p>
        </p:txBody>
      </p:sp>
    </p:spTree>
    <p:extLst>
      <p:ext uri="{BB962C8B-B14F-4D97-AF65-F5344CB8AC3E}">
        <p14:creationId xmlns:p14="http://schemas.microsoft.com/office/powerpoint/2010/main" val="14096807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>
                      <p:stCondLst>
                        <p:cond delay="indefinite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8" fill="hold">
                      <p:stCondLst>
                        <p:cond delay="indefinite"/>
                      </p:stCondLst>
                      <p:childTnLst>
                        <p:par>
                          <p:cTn id="79" fill="hold">
                            <p:stCondLst>
                              <p:cond delay="0"/>
                            </p:stCondLst>
                            <p:childTnLst>
                              <p:par>
                                <p:cTn id="8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2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8" fill="hold">
                      <p:stCondLst>
                        <p:cond delay="indefinite"/>
                      </p:stCondLst>
                      <p:childTnLst>
                        <p:par>
                          <p:cTn id="89" fill="hold">
                            <p:stCondLst>
                              <p:cond delay="0"/>
                            </p:stCondLst>
                            <p:childTnLst>
                              <p:par>
                                <p:cTn id="9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92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3" fill="hold">
                      <p:stCondLst>
                        <p:cond delay="indefinite"/>
                      </p:stCondLst>
                      <p:childTnLst>
                        <p:par>
                          <p:cTn id="94" fill="hold">
                            <p:stCondLst>
                              <p:cond delay="0"/>
                            </p:stCondLst>
                            <p:childTnLst>
                              <p:par>
                                <p:cTn id="9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9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8" fill="hold">
                      <p:stCondLst>
                        <p:cond delay="indefinite"/>
                      </p:stCondLst>
                      <p:childTnLst>
                        <p:par>
                          <p:cTn id="99" fill="hold">
                            <p:stCondLst>
                              <p:cond delay="0"/>
                            </p:stCondLst>
                            <p:childTnLst>
                              <p:par>
                                <p:cTn id="10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2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3" fill="hold">
                      <p:stCondLst>
                        <p:cond delay="indefinite"/>
                      </p:stCondLst>
                      <p:childTnLst>
                        <p:par>
                          <p:cTn id="104" fill="hold">
                            <p:stCondLst>
                              <p:cond delay="0"/>
                            </p:stCondLst>
                            <p:childTnLst>
                              <p:par>
                                <p:cTn id="10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4" grpId="0" animBg="1"/>
      <p:bldP spid="5" grpId="0" animBg="1"/>
      <p:bldP spid="6" grpId="0" animBg="1"/>
      <p:bldP spid="9" grpId="0" animBg="1"/>
      <p:bldP spid="10" grpId="0" animBg="1"/>
      <p:bldP spid="11" grpId="0" animBg="1"/>
      <p:bldP spid="12" grpId="0" animBg="1"/>
      <p:bldP spid="13" grpId="0" animBg="1"/>
      <p:bldP spid="14" grpId="0" animBg="1"/>
      <p:bldP spid="15" grpId="0" animBg="1"/>
      <p:bldP spid="16" grpId="0" animBg="1"/>
      <p:bldP spid="17" grpId="0" animBg="1"/>
      <p:bldP spid="18" grpId="0" animBg="1"/>
      <p:bldP spid="19" grpId="0" animBg="1"/>
      <p:bldP spid="20" grpId="0" animBg="1"/>
      <p:bldP spid="21" grpId="0" animBg="1"/>
      <p:bldP spid="22" grpId="0" animBg="1"/>
      <p:bldP spid="23" grpId="0" animBg="1"/>
      <p:bldP spid="24" grpId="0" animBg="1"/>
      <p:bldP spid="25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:a16="http://schemas.microsoft.com/office/drawing/2014/main" id="{12E4EEEA-08EA-4F2E-9D16-83EE55AB75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37878" y="-28897"/>
            <a:ext cx="8854121" cy="6858000"/>
          </a:xfrm>
          <a:prstGeom prst="rect">
            <a:avLst/>
          </a:prstGeom>
        </p:spPr>
      </p:pic>
      <p:sp>
        <p:nvSpPr>
          <p:cNvPr id="8" name="矩形 7">
            <a:extLst>
              <a:ext uri="{FF2B5EF4-FFF2-40B4-BE49-F238E27FC236}">
                <a16:creationId xmlns:a16="http://schemas.microsoft.com/office/drawing/2014/main" id="{F8B21C11-1EFC-4845-8758-88F82A6E82D8}"/>
              </a:ext>
            </a:extLst>
          </p:cNvPr>
          <p:cNvSpPr/>
          <p:nvPr/>
        </p:nvSpPr>
        <p:spPr>
          <a:xfrm>
            <a:off x="4400091" y="89272"/>
            <a:ext cx="2068442" cy="58935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200" dirty="0"/>
              <a:t>这个平台能否保护我的个人隐私信息</a:t>
            </a:r>
            <a:endParaRPr lang="en-US" altLang="zh-CN" sz="1200" dirty="0"/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4019867A-8B9D-4C12-8C93-A91DD1AB0D1B}"/>
              </a:ext>
            </a:extLst>
          </p:cNvPr>
          <p:cNvSpPr/>
          <p:nvPr/>
        </p:nvSpPr>
        <p:spPr>
          <a:xfrm>
            <a:off x="2876090" y="1114104"/>
            <a:ext cx="2068442" cy="58935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200" dirty="0"/>
              <a:t>身边书友推荐了几本轻小说，我希望能在社区讨论中排雷</a:t>
            </a:r>
            <a:endParaRPr lang="en-US" altLang="zh-CN" sz="1200" dirty="0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E369CBEF-47D5-4ADD-92F6-25137B10DE6A}"/>
              </a:ext>
            </a:extLst>
          </p:cNvPr>
          <p:cNvSpPr/>
          <p:nvPr/>
        </p:nvSpPr>
        <p:spPr>
          <a:xfrm>
            <a:off x="8828158" y="113198"/>
            <a:ext cx="2068442" cy="58935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200" dirty="0"/>
              <a:t>我希望能在讨论中，得到更多相关异世界轻小说的书籍推荐</a:t>
            </a:r>
            <a:endParaRPr lang="en-US" altLang="zh-CN" sz="1200" dirty="0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6A51E415-F933-4E8C-8C65-8B82F4F60CDF}"/>
              </a:ext>
            </a:extLst>
          </p:cNvPr>
          <p:cNvSpPr/>
          <p:nvPr/>
        </p:nvSpPr>
        <p:spPr>
          <a:xfrm>
            <a:off x="5465603" y="767897"/>
            <a:ext cx="2068442" cy="58935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200" dirty="0"/>
              <a:t>我希望能认识更多的朋友</a:t>
            </a:r>
            <a:endParaRPr lang="en-US" altLang="zh-CN" sz="1200" dirty="0"/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F702CC4E-8905-4A99-9DF5-95E8BFE3FD3E}"/>
              </a:ext>
            </a:extLst>
          </p:cNvPr>
          <p:cNvSpPr/>
          <p:nvPr/>
        </p:nvSpPr>
        <p:spPr>
          <a:xfrm>
            <a:off x="7764939" y="985629"/>
            <a:ext cx="2068442" cy="58935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200" dirty="0"/>
              <a:t>我想要在讨论中汲取营养</a:t>
            </a:r>
            <a:endParaRPr lang="en-US" altLang="zh-CN" sz="1200" dirty="0"/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59E47B2B-193C-43F7-B448-4E8DA409548F}"/>
              </a:ext>
            </a:extLst>
          </p:cNvPr>
          <p:cNvSpPr/>
          <p:nvPr/>
        </p:nvSpPr>
        <p:spPr>
          <a:xfrm>
            <a:off x="4431382" y="1792729"/>
            <a:ext cx="2068442" cy="58935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200" dirty="0"/>
              <a:t>平时工作之余划水摸鱼，比起阅读还是看社区讨论比较有趣</a:t>
            </a:r>
            <a:endParaRPr lang="en-US" altLang="zh-CN" sz="1200" dirty="0"/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0A5DF432-9938-4F84-8C09-55C3C8D0A913}"/>
              </a:ext>
            </a:extLst>
          </p:cNvPr>
          <p:cNvSpPr/>
          <p:nvPr/>
        </p:nvSpPr>
        <p:spPr>
          <a:xfrm>
            <a:off x="3542382" y="2621907"/>
            <a:ext cx="2068442" cy="58935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200" dirty="0"/>
              <a:t>我看到了几个有意思的小说理论，希望社区有人能帮忙解答</a:t>
            </a:r>
            <a:endParaRPr lang="en-US" altLang="zh-CN" sz="1200" dirty="0"/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C4BED0AE-6CE4-451D-A3FB-2C7550355D08}"/>
              </a:ext>
            </a:extLst>
          </p:cNvPr>
          <p:cNvSpPr/>
          <p:nvPr/>
        </p:nvSpPr>
        <p:spPr>
          <a:xfrm>
            <a:off x="3365870" y="5603094"/>
            <a:ext cx="2068442" cy="58935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200" dirty="0"/>
              <a:t>这个平台本身对于社交并不重视</a:t>
            </a:r>
            <a:endParaRPr lang="en-US" altLang="zh-CN" sz="1200" dirty="0"/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4CD73369-09C5-42E5-8112-C4D90FA5CFBE}"/>
              </a:ext>
            </a:extLst>
          </p:cNvPr>
          <p:cNvSpPr/>
          <p:nvPr/>
        </p:nvSpPr>
        <p:spPr>
          <a:xfrm>
            <a:off x="5610824" y="5419579"/>
            <a:ext cx="2068442" cy="58935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200" dirty="0"/>
              <a:t>用户的数量不足，没有讨论氛围</a:t>
            </a:r>
            <a:endParaRPr lang="en-US" altLang="zh-CN" sz="1200" dirty="0"/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5CF31895-83BA-421E-8FBB-E367E4CC1605}"/>
              </a:ext>
            </a:extLst>
          </p:cNvPr>
          <p:cNvSpPr/>
          <p:nvPr/>
        </p:nvSpPr>
        <p:spPr>
          <a:xfrm>
            <a:off x="5457136" y="6179375"/>
            <a:ext cx="2068442" cy="58935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200" dirty="0"/>
              <a:t>平台的讨论水平不一定够</a:t>
            </a:r>
            <a:endParaRPr lang="en-US" altLang="zh-CN" sz="1200" dirty="0"/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679AB0E9-A958-4680-8AE0-7AD48E970DDF}"/>
              </a:ext>
            </a:extLst>
          </p:cNvPr>
          <p:cNvSpPr/>
          <p:nvPr/>
        </p:nvSpPr>
        <p:spPr>
          <a:xfrm>
            <a:off x="8141055" y="5419579"/>
            <a:ext cx="2068442" cy="58935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200" dirty="0"/>
              <a:t>扩大的社交圈</a:t>
            </a:r>
            <a:endParaRPr lang="en-US" altLang="zh-CN" sz="1200" dirty="0"/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FE76CDEF-B450-41CC-B7C8-4486FBDFC64B}"/>
              </a:ext>
            </a:extLst>
          </p:cNvPr>
          <p:cNvSpPr/>
          <p:nvPr/>
        </p:nvSpPr>
        <p:spPr>
          <a:xfrm>
            <a:off x="10300070" y="5419579"/>
            <a:ext cx="2068442" cy="58935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200" dirty="0"/>
              <a:t>讨论的满足感</a:t>
            </a:r>
            <a:endParaRPr lang="en-US" altLang="zh-CN" sz="1200" dirty="0"/>
          </a:p>
        </p:txBody>
      </p:sp>
      <p:sp>
        <p:nvSpPr>
          <p:cNvPr id="18" name="矩形 17">
            <a:extLst>
              <a:ext uri="{FF2B5EF4-FFF2-40B4-BE49-F238E27FC236}">
                <a16:creationId xmlns:a16="http://schemas.microsoft.com/office/drawing/2014/main" id="{56CCF720-20D3-446E-B9E6-D5F053002ADD}"/>
              </a:ext>
            </a:extLst>
          </p:cNvPr>
          <p:cNvSpPr/>
          <p:nvPr/>
        </p:nvSpPr>
        <p:spPr>
          <a:xfrm>
            <a:off x="9265849" y="6187750"/>
            <a:ext cx="2068442" cy="58935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200" dirty="0"/>
              <a:t>价值观的碰撞</a:t>
            </a:r>
            <a:endParaRPr lang="en-US" altLang="zh-CN" sz="1200" dirty="0"/>
          </a:p>
        </p:txBody>
      </p:sp>
      <p:sp>
        <p:nvSpPr>
          <p:cNvPr id="19" name="矩形 18">
            <a:extLst>
              <a:ext uri="{FF2B5EF4-FFF2-40B4-BE49-F238E27FC236}">
                <a16:creationId xmlns:a16="http://schemas.microsoft.com/office/drawing/2014/main" id="{47B64034-7704-485B-B86D-9B2D073F3DDF}"/>
              </a:ext>
            </a:extLst>
          </p:cNvPr>
          <p:cNvSpPr/>
          <p:nvPr/>
        </p:nvSpPr>
        <p:spPr>
          <a:xfrm>
            <a:off x="10354452" y="1077667"/>
            <a:ext cx="2068442" cy="58935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200" dirty="0"/>
              <a:t>这个读书平台的社区建设非常完善</a:t>
            </a:r>
            <a:endParaRPr lang="en-US" altLang="zh-CN" sz="1200" dirty="0"/>
          </a:p>
        </p:txBody>
      </p:sp>
      <p:sp>
        <p:nvSpPr>
          <p:cNvPr id="20" name="矩形 19">
            <a:extLst>
              <a:ext uri="{FF2B5EF4-FFF2-40B4-BE49-F238E27FC236}">
                <a16:creationId xmlns:a16="http://schemas.microsoft.com/office/drawing/2014/main" id="{0DD1E20A-03CD-4E54-87B7-998120822489}"/>
              </a:ext>
            </a:extLst>
          </p:cNvPr>
          <p:cNvSpPr/>
          <p:nvPr/>
        </p:nvSpPr>
        <p:spPr>
          <a:xfrm>
            <a:off x="9060851" y="2007889"/>
            <a:ext cx="2068442" cy="58935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/>
              <a:t>APP</a:t>
            </a:r>
            <a:r>
              <a:rPr lang="zh-CN" altLang="en-US" sz="1200" dirty="0"/>
              <a:t>对于社区很重视，时常会开展相关的讨论会</a:t>
            </a:r>
            <a:endParaRPr lang="en-US" altLang="zh-CN" sz="1200" dirty="0"/>
          </a:p>
        </p:txBody>
      </p:sp>
      <p:sp>
        <p:nvSpPr>
          <p:cNvPr id="21" name="矩形 20">
            <a:extLst>
              <a:ext uri="{FF2B5EF4-FFF2-40B4-BE49-F238E27FC236}">
                <a16:creationId xmlns:a16="http://schemas.microsoft.com/office/drawing/2014/main" id="{3FBAC2FE-5C2F-4AC2-9CAC-F61661134F89}"/>
              </a:ext>
            </a:extLst>
          </p:cNvPr>
          <p:cNvSpPr/>
          <p:nvPr/>
        </p:nvSpPr>
        <p:spPr>
          <a:xfrm>
            <a:off x="9687384" y="3075559"/>
            <a:ext cx="2068442" cy="58935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200" dirty="0"/>
              <a:t>社区中有很多资深水平的阅读爱好者</a:t>
            </a:r>
            <a:endParaRPr lang="en-US" altLang="zh-CN" sz="1200" dirty="0"/>
          </a:p>
        </p:txBody>
      </p:sp>
      <p:sp>
        <p:nvSpPr>
          <p:cNvPr id="22" name="矩形 21">
            <a:extLst>
              <a:ext uri="{FF2B5EF4-FFF2-40B4-BE49-F238E27FC236}">
                <a16:creationId xmlns:a16="http://schemas.microsoft.com/office/drawing/2014/main" id="{401F39CE-5A1D-4285-88AD-5639634145C8}"/>
              </a:ext>
            </a:extLst>
          </p:cNvPr>
          <p:cNvSpPr/>
          <p:nvPr/>
        </p:nvSpPr>
        <p:spPr>
          <a:xfrm>
            <a:off x="5962051" y="3654406"/>
            <a:ext cx="2068442" cy="58935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200" dirty="0"/>
              <a:t>我要好好读书学习知识，为工作岗位的事情做准备</a:t>
            </a:r>
            <a:endParaRPr lang="en-US" altLang="zh-CN" sz="1200" dirty="0"/>
          </a:p>
        </p:txBody>
      </p:sp>
      <p:sp>
        <p:nvSpPr>
          <p:cNvPr id="23" name="矩形 22">
            <a:extLst>
              <a:ext uri="{FF2B5EF4-FFF2-40B4-BE49-F238E27FC236}">
                <a16:creationId xmlns:a16="http://schemas.microsoft.com/office/drawing/2014/main" id="{8F8659A1-E822-4804-8939-80349CC06B79}"/>
              </a:ext>
            </a:extLst>
          </p:cNvPr>
          <p:cNvSpPr/>
          <p:nvPr/>
        </p:nvSpPr>
        <p:spPr>
          <a:xfrm>
            <a:off x="8286010" y="3902580"/>
            <a:ext cx="2068442" cy="58935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200" dirty="0"/>
              <a:t>我要尽可能降低读书的成本</a:t>
            </a:r>
            <a:endParaRPr lang="en-US" altLang="zh-CN" sz="1200" dirty="0"/>
          </a:p>
        </p:txBody>
      </p:sp>
      <p:sp>
        <p:nvSpPr>
          <p:cNvPr id="24" name="矩形 23">
            <a:extLst>
              <a:ext uri="{FF2B5EF4-FFF2-40B4-BE49-F238E27FC236}">
                <a16:creationId xmlns:a16="http://schemas.microsoft.com/office/drawing/2014/main" id="{E718ABDB-4FD4-4364-89DA-5F04FA1252E3}"/>
              </a:ext>
            </a:extLst>
          </p:cNvPr>
          <p:cNvSpPr/>
          <p:nvPr/>
        </p:nvSpPr>
        <p:spPr>
          <a:xfrm>
            <a:off x="5696496" y="4414202"/>
            <a:ext cx="2068442" cy="58935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200" dirty="0"/>
              <a:t>我要培养孩子读书的兴趣</a:t>
            </a:r>
            <a:endParaRPr lang="en-US" altLang="zh-CN" sz="1200" dirty="0"/>
          </a:p>
        </p:txBody>
      </p:sp>
    </p:spTree>
    <p:extLst>
      <p:ext uri="{BB962C8B-B14F-4D97-AF65-F5344CB8AC3E}">
        <p14:creationId xmlns:p14="http://schemas.microsoft.com/office/powerpoint/2010/main" val="41292704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>
                      <p:stCondLst>
                        <p:cond delay="indefinite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8" fill="hold">
                      <p:stCondLst>
                        <p:cond delay="indefinite"/>
                      </p:stCondLst>
                      <p:childTnLst>
                        <p:par>
                          <p:cTn id="79" fill="hold">
                            <p:stCondLst>
                              <p:cond delay="0"/>
                            </p:stCondLst>
                            <p:childTnLst>
                              <p:par>
                                <p:cTn id="8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2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8" fill="hold">
                      <p:stCondLst>
                        <p:cond delay="indefinite"/>
                      </p:stCondLst>
                      <p:childTnLst>
                        <p:par>
                          <p:cTn id="89" fill="hold">
                            <p:stCondLst>
                              <p:cond delay="0"/>
                            </p:stCondLst>
                            <p:childTnLst>
                              <p:par>
                                <p:cTn id="9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92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3" fill="hold">
                      <p:stCondLst>
                        <p:cond delay="indefinite"/>
                      </p:stCondLst>
                      <p:childTnLst>
                        <p:par>
                          <p:cTn id="94" fill="hold">
                            <p:stCondLst>
                              <p:cond delay="0"/>
                            </p:stCondLst>
                            <p:childTnLst>
                              <p:par>
                                <p:cTn id="9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9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4" grpId="0" animBg="1"/>
      <p:bldP spid="5" grpId="0" animBg="1"/>
      <p:bldP spid="6" grpId="0" animBg="1"/>
      <p:bldP spid="9" grpId="0" animBg="1"/>
      <p:bldP spid="10" grpId="0" animBg="1"/>
      <p:bldP spid="11" grpId="0" animBg="1"/>
      <p:bldP spid="13" grpId="0" animBg="1"/>
      <p:bldP spid="14" grpId="0" animBg="1"/>
      <p:bldP spid="15" grpId="0" animBg="1"/>
      <p:bldP spid="16" grpId="0" animBg="1"/>
      <p:bldP spid="17" grpId="0" animBg="1"/>
      <p:bldP spid="18" grpId="0" animBg="1"/>
      <p:bldP spid="19" grpId="0" animBg="1"/>
      <p:bldP spid="20" grpId="0" animBg="1"/>
      <p:bldP spid="21" grpId="0" animBg="1"/>
      <p:bldP spid="22" grpId="0" animBg="1"/>
      <p:bldP spid="23" grpId="0" animBg="1"/>
      <p:bldP spid="24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:a16="http://schemas.microsoft.com/office/drawing/2014/main" id="{12E4EEEA-08EA-4F2E-9D16-83EE55AB75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37878" y="-28897"/>
            <a:ext cx="8854121" cy="6858000"/>
          </a:xfrm>
          <a:prstGeom prst="rect">
            <a:avLst/>
          </a:prstGeom>
        </p:spPr>
      </p:pic>
      <p:sp>
        <p:nvSpPr>
          <p:cNvPr id="8" name="矩形 7">
            <a:extLst>
              <a:ext uri="{FF2B5EF4-FFF2-40B4-BE49-F238E27FC236}">
                <a16:creationId xmlns:a16="http://schemas.microsoft.com/office/drawing/2014/main" id="{F8B21C11-1EFC-4845-8758-88F82A6E82D8}"/>
              </a:ext>
            </a:extLst>
          </p:cNvPr>
          <p:cNvSpPr/>
          <p:nvPr/>
        </p:nvSpPr>
        <p:spPr>
          <a:xfrm>
            <a:off x="4400091" y="89272"/>
            <a:ext cx="2068442" cy="58935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200" dirty="0"/>
              <a:t>这个新平台可以成为我的创作平台吗</a:t>
            </a:r>
            <a:endParaRPr lang="en-US" altLang="zh-CN" sz="1200" dirty="0"/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4019867A-8B9D-4C12-8C93-A91DD1AB0D1B}"/>
              </a:ext>
            </a:extLst>
          </p:cNvPr>
          <p:cNvSpPr/>
          <p:nvPr/>
        </p:nvSpPr>
        <p:spPr>
          <a:xfrm>
            <a:off x="2876090" y="1114104"/>
            <a:ext cx="2068442" cy="58935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200" dirty="0"/>
              <a:t>你应该多一些作品分享渠道</a:t>
            </a:r>
            <a:endParaRPr lang="en-US" altLang="zh-CN" sz="1200" dirty="0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E369CBEF-47D5-4ADD-92F6-25137B10DE6A}"/>
              </a:ext>
            </a:extLst>
          </p:cNvPr>
          <p:cNvSpPr/>
          <p:nvPr/>
        </p:nvSpPr>
        <p:spPr>
          <a:xfrm>
            <a:off x="8828158" y="113198"/>
            <a:ext cx="2068442" cy="58935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200" dirty="0"/>
              <a:t>我想要多一个渠道来分享我的创作</a:t>
            </a:r>
            <a:endParaRPr lang="en-US" altLang="zh-CN" sz="1200" dirty="0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6A51E415-F933-4E8C-8C65-8B82F4F60CDF}"/>
              </a:ext>
            </a:extLst>
          </p:cNvPr>
          <p:cNvSpPr/>
          <p:nvPr/>
        </p:nvSpPr>
        <p:spPr>
          <a:xfrm>
            <a:off x="5465603" y="767897"/>
            <a:ext cx="2068442" cy="58935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200" dirty="0"/>
              <a:t>我希望和优秀的创作者交流写作经验</a:t>
            </a:r>
            <a:endParaRPr lang="en-US" altLang="zh-CN" sz="1200" dirty="0"/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F702CC4E-8905-4A99-9DF5-95E8BFE3FD3E}"/>
              </a:ext>
            </a:extLst>
          </p:cNvPr>
          <p:cNvSpPr/>
          <p:nvPr/>
        </p:nvSpPr>
        <p:spPr>
          <a:xfrm>
            <a:off x="7764939" y="985629"/>
            <a:ext cx="2068442" cy="58935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200" dirty="0"/>
              <a:t>我想要收获更多的粉丝</a:t>
            </a:r>
            <a:endParaRPr lang="en-US" altLang="zh-CN" sz="1200" dirty="0"/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59E47B2B-193C-43F7-B448-4E8DA409548F}"/>
              </a:ext>
            </a:extLst>
          </p:cNvPr>
          <p:cNvSpPr/>
          <p:nvPr/>
        </p:nvSpPr>
        <p:spPr>
          <a:xfrm>
            <a:off x="4431382" y="1792729"/>
            <a:ext cx="2068442" cy="58935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200" dirty="0"/>
              <a:t>你的写作方式太过于普通</a:t>
            </a:r>
            <a:endParaRPr lang="en-US" altLang="zh-CN" sz="1200" dirty="0"/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0A5DF432-9938-4F84-8C09-55C3C8D0A913}"/>
              </a:ext>
            </a:extLst>
          </p:cNvPr>
          <p:cNvSpPr/>
          <p:nvPr/>
        </p:nvSpPr>
        <p:spPr>
          <a:xfrm>
            <a:off x="3542382" y="2621907"/>
            <a:ext cx="2068442" cy="58935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200" dirty="0"/>
              <a:t>你可以考虑依靠写作养活自己</a:t>
            </a:r>
            <a:endParaRPr lang="en-US" altLang="zh-CN" sz="1200" dirty="0"/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B631DBA7-A87F-45AD-AF7D-984A8BFA6AEA}"/>
              </a:ext>
            </a:extLst>
          </p:cNvPr>
          <p:cNvSpPr/>
          <p:nvPr/>
        </p:nvSpPr>
        <p:spPr>
          <a:xfrm>
            <a:off x="3271449" y="3418694"/>
            <a:ext cx="2068442" cy="58935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200" dirty="0"/>
              <a:t>你身边缺乏相同写作话题的交流讨论者</a:t>
            </a:r>
            <a:endParaRPr lang="en-US" altLang="zh-CN" sz="1200" dirty="0"/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C4BED0AE-6CE4-451D-A3FB-2C7550355D08}"/>
              </a:ext>
            </a:extLst>
          </p:cNvPr>
          <p:cNvSpPr/>
          <p:nvPr/>
        </p:nvSpPr>
        <p:spPr>
          <a:xfrm>
            <a:off x="3365870" y="5603094"/>
            <a:ext cx="2068442" cy="58935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200" dirty="0"/>
              <a:t>平台新开设本身难以信任</a:t>
            </a:r>
            <a:endParaRPr lang="en-US" altLang="zh-CN" sz="1200" dirty="0"/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4CD73369-09C5-42E5-8112-C4D90FA5CFBE}"/>
              </a:ext>
            </a:extLst>
          </p:cNvPr>
          <p:cNvSpPr/>
          <p:nvPr/>
        </p:nvSpPr>
        <p:spPr>
          <a:xfrm>
            <a:off x="5610824" y="5419579"/>
            <a:ext cx="2068442" cy="58935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200" dirty="0"/>
              <a:t>平台无法收获足够多的流量</a:t>
            </a:r>
            <a:endParaRPr lang="en-US" altLang="zh-CN" sz="1200" dirty="0"/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5CF31895-83BA-421E-8FBB-E367E4CC1605}"/>
              </a:ext>
            </a:extLst>
          </p:cNvPr>
          <p:cNvSpPr/>
          <p:nvPr/>
        </p:nvSpPr>
        <p:spPr>
          <a:xfrm>
            <a:off x="5457136" y="6179375"/>
            <a:ext cx="2068442" cy="58935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200" dirty="0"/>
              <a:t>签约后可能会缺乏创作的灵感</a:t>
            </a:r>
            <a:endParaRPr lang="en-US" altLang="zh-CN" sz="1200" dirty="0"/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679AB0E9-A958-4680-8AE0-7AD48E970DDF}"/>
              </a:ext>
            </a:extLst>
          </p:cNvPr>
          <p:cNvSpPr/>
          <p:nvPr/>
        </p:nvSpPr>
        <p:spPr>
          <a:xfrm>
            <a:off x="8141055" y="5419579"/>
            <a:ext cx="2068442" cy="58935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200" dirty="0"/>
              <a:t>写作提升</a:t>
            </a:r>
            <a:endParaRPr lang="en-US" altLang="zh-CN" sz="1200" dirty="0"/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FE76CDEF-B450-41CC-B7C8-4486FBDFC64B}"/>
              </a:ext>
            </a:extLst>
          </p:cNvPr>
          <p:cNvSpPr/>
          <p:nvPr/>
        </p:nvSpPr>
        <p:spPr>
          <a:xfrm>
            <a:off x="10300070" y="5419579"/>
            <a:ext cx="2068442" cy="58935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200" dirty="0"/>
              <a:t>丰厚的收入</a:t>
            </a:r>
            <a:endParaRPr lang="en-US" altLang="zh-CN" sz="1200" dirty="0"/>
          </a:p>
        </p:txBody>
      </p:sp>
      <p:sp>
        <p:nvSpPr>
          <p:cNvPr id="18" name="矩形 17">
            <a:extLst>
              <a:ext uri="{FF2B5EF4-FFF2-40B4-BE49-F238E27FC236}">
                <a16:creationId xmlns:a16="http://schemas.microsoft.com/office/drawing/2014/main" id="{56CCF720-20D3-446E-B9E6-D5F053002ADD}"/>
              </a:ext>
            </a:extLst>
          </p:cNvPr>
          <p:cNvSpPr/>
          <p:nvPr/>
        </p:nvSpPr>
        <p:spPr>
          <a:xfrm>
            <a:off x="9265849" y="6187750"/>
            <a:ext cx="2068442" cy="58935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200" dirty="0"/>
              <a:t>更多的关注度</a:t>
            </a:r>
            <a:endParaRPr lang="en-US" altLang="zh-CN" sz="1200" dirty="0"/>
          </a:p>
        </p:txBody>
      </p:sp>
      <p:sp>
        <p:nvSpPr>
          <p:cNvPr id="19" name="矩形 18">
            <a:extLst>
              <a:ext uri="{FF2B5EF4-FFF2-40B4-BE49-F238E27FC236}">
                <a16:creationId xmlns:a16="http://schemas.microsoft.com/office/drawing/2014/main" id="{47B64034-7704-485B-B86D-9B2D073F3DDF}"/>
              </a:ext>
            </a:extLst>
          </p:cNvPr>
          <p:cNvSpPr/>
          <p:nvPr/>
        </p:nvSpPr>
        <p:spPr>
          <a:xfrm>
            <a:off x="10354452" y="1077667"/>
            <a:ext cx="2068442" cy="58935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200" dirty="0"/>
              <a:t>读书平台本身女频作品的讨论热度不低，在这里创作能收获热度</a:t>
            </a:r>
            <a:endParaRPr lang="en-US" altLang="zh-CN" sz="1200" dirty="0"/>
          </a:p>
        </p:txBody>
      </p:sp>
      <p:sp>
        <p:nvSpPr>
          <p:cNvPr id="20" name="矩形 19">
            <a:extLst>
              <a:ext uri="{FF2B5EF4-FFF2-40B4-BE49-F238E27FC236}">
                <a16:creationId xmlns:a16="http://schemas.microsoft.com/office/drawing/2014/main" id="{0DD1E20A-03CD-4E54-87B7-998120822489}"/>
              </a:ext>
            </a:extLst>
          </p:cNvPr>
          <p:cNvSpPr/>
          <p:nvPr/>
        </p:nvSpPr>
        <p:spPr>
          <a:xfrm>
            <a:off x="9060851" y="2007889"/>
            <a:ext cx="2068442" cy="58935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/>
              <a:t>APP</a:t>
            </a:r>
            <a:r>
              <a:rPr lang="zh-CN" altLang="en-US" sz="1200" dirty="0"/>
              <a:t>里有好的讨论环境，可以在这里切磋提升</a:t>
            </a:r>
            <a:endParaRPr lang="en-US" altLang="zh-CN" sz="1200" dirty="0"/>
          </a:p>
        </p:txBody>
      </p:sp>
      <p:sp>
        <p:nvSpPr>
          <p:cNvPr id="21" name="矩形 20">
            <a:extLst>
              <a:ext uri="{FF2B5EF4-FFF2-40B4-BE49-F238E27FC236}">
                <a16:creationId xmlns:a16="http://schemas.microsoft.com/office/drawing/2014/main" id="{3FBAC2FE-5C2F-4AC2-9CAC-F61661134F89}"/>
              </a:ext>
            </a:extLst>
          </p:cNvPr>
          <p:cNvSpPr/>
          <p:nvPr/>
        </p:nvSpPr>
        <p:spPr>
          <a:xfrm>
            <a:off x="9687384" y="3075559"/>
            <a:ext cx="2068442" cy="58935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200" dirty="0"/>
              <a:t>签约新人写作的待遇非常诱人，可以养活自己</a:t>
            </a:r>
            <a:endParaRPr lang="en-US" altLang="zh-CN" sz="1200" dirty="0"/>
          </a:p>
        </p:txBody>
      </p:sp>
      <p:sp>
        <p:nvSpPr>
          <p:cNvPr id="22" name="矩形 21">
            <a:extLst>
              <a:ext uri="{FF2B5EF4-FFF2-40B4-BE49-F238E27FC236}">
                <a16:creationId xmlns:a16="http://schemas.microsoft.com/office/drawing/2014/main" id="{401F39CE-5A1D-4285-88AD-5639634145C8}"/>
              </a:ext>
            </a:extLst>
          </p:cNvPr>
          <p:cNvSpPr/>
          <p:nvPr/>
        </p:nvSpPr>
        <p:spPr>
          <a:xfrm>
            <a:off x="5962051" y="3654406"/>
            <a:ext cx="2068442" cy="58935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200" dirty="0"/>
              <a:t>我要好好写作，通过这个手段谋生</a:t>
            </a:r>
            <a:endParaRPr lang="en-US" altLang="zh-CN" sz="1200" dirty="0"/>
          </a:p>
        </p:txBody>
      </p:sp>
      <p:sp>
        <p:nvSpPr>
          <p:cNvPr id="23" name="矩形 22">
            <a:extLst>
              <a:ext uri="{FF2B5EF4-FFF2-40B4-BE49-F238E27FC236}">
                <a16:creationId xmlns:a16="http://schemas.microsoft.com/office/drawing/2014/main" id="{8F8659A1-E822-4804-8939-80349CC06B79}"/>
              </a:ext>
            </a:extLst>
          </p:cNvPr>
          <p:cNvSpPr/>
          <p:nvPr/>
        </p:nvSpPr>
        <p:spPr>
          <a:xfrm>
            <a:off x="8286010" y="3902580"/>
            <a:ext cx="2068442" cy="58935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200" dirty="0"/>
              <a:t>我要更多的粉丝</a:t>
            </a:r>
            <a:endParaRPr lang="en-US" altLang="zh-CN" sz="1200" dirty="0"/>
          </a:p>
        </p:txBody>
      </p:sp>
      <p:sp>
        <p:nvSpPr>
          <p:cNvPr id="24" name="矩形 23">
            <a:extLst>
              <a:ext uri="{FF2B5EF4-FFF2-40B4-BE49-F238E27FC236}">
                <a16:creationId xmlns:a16="http://schemas.microsoft.com/office/drawing/2014/main" id="{E718ABDB-4FD4-4364-89DA-5F04FA1252E3}"/>
              </a:ext>
            </a:extLst>
          </p:cNvPr>
          <p:cNvSpPr/>
          <p:nvPr/>
        </p:nvSpPr>
        <p:spPr>
          <a:xfrm>
            <a:off x="5603116" y="4590401"/>
            <a:ext cx="2068442" cy="58935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200" dirty="0"/>
              <a:t>我要提升自身的水平</a:t>
            </a:r>
            <a:endParaRPr lang="en-US" altLang="zh-CN" sz="1200" dirty="0"/>
          </a:p>
        </p:txBody>
      </p:sp>
      <p:sp>
        <p:nvSpPr>
          <p:cNvPr id="29" name="矩形 28">
            <a:extLst>
              <a:ext uri="{FF2B5EF4-FFF2-40B4-BE49-F238E27FC236}">
                <a16:creationId xmlns:a16="http://schemas.microsoft.com/office/drawing/2014/main" id="{74D61649-5CCB-4E13-8F03-2AA855B539C7}"/>
              </a:ext>
            </a:extLst>
          </p:cNvPr>
          <p:cNvSpPr/>
          <p:nvPr/>
        </p:nvSpPr>
        <p:spPr>
          <a:xfrm>
            <a:off x="6645045" y="119629"/>
            <a:ext cx="2068442" cy="58935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200" dirty="0"/>
              <a:t>我希望从写作中获得收入</a:t>
            </a:r>
            <a:endParaRPr lang="en-US" altLang="zh-CN" sz="1200" dirty="0"/>
          </a:p>
        </p:txBody>
      </p:sp>
    </p:spTree>
    <p:extLst>
      <p:ext uri="{BB962C8B-B14F-4D97-AF65-F5344CB8AC3E}">
        <p14:creationId xmlns:p14="http://schemas.microsoft.com/office/powerpoint/2010/main" val="1905453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>
                      <p:stCondLst>
                        <p:cond delay="indefinite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8" fill="hold">
                      <p:stCondLst>
                        <p:cond delay="indefinite"/>
                      </p:stCondLst>
                      <p:childTnLst>
                        <p:par>
                          <p:cTn id="79" fill="hold">
                            <p:stCondLst>
                              <p:cond delay="0"/>
                            </p:stCondLst>
                            <p:childTnLst>
                              <p:par>
                                <p:cTn id="8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2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8" fill="hold">
                      <p:stCondLst>
                        <p:cond delay="indefinite"/>
                      </p:stCondLst>
                      <p:childTnLst>
                        <p:par>
                          <p:cTn id="89" fill="hold">
                            <p:stCondLst>
                              <p:cond delay="0"/>
                            </p:stCondLst>
                            <p:childTnLst>
                              <p:par>
                                <p:cTn id="9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92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3" fill="hold">
                      <p:stCondLst>
                        <p:cond delay="indefinite"/>
                      </p:stCondLst>
                      <p:childTnLst>
                        <p:par>
                          <p:cTn id="94" fill="hold">
                            <p:stCondLst>
                              <p:cond delay="0"/>
                            </p:stCondLst>
                            <p:childTnLst>
                              <p:par>
                                <p:cTn id="9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9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8" fill="hold">
                      <p:stCondLst>
                        <p:cond delay="indefinite"/>
                      </p:stCondLst>
                      <p:childTnLst>
                        <p:par>
                          <p:cTn id="99" fill="hold">
                            <p:stCondLst>
                              <p:cond delay="0"/>
                            </p:stCondLst>
                            <p:childTnLst>
                              <p:par>
                                <p:cTn id="10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2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3" fill="hold">
                      <p:stCondLst>
                        <p:cond delay="indefinite"/>
                      </p:stCondLst>
                      <p:childTnLst>
                        <p:par>
                          <p:cTn id="104" fill="hold">
                            <p:stCondLst>
                              <p:cond delay="0"/>
                            </p:stCondLst>
                            <p:childTnLst>
                              <p:par>
                                <p:cTn id="10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7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4" grpId="0" animBg="1"/>
      <p:bldP spid="5" grpId="0" animBg="1"/>
      <p:bldP spid="6" grpId="0" animBg="1"/>
      <p:bldP spid="9" grpId="0" animBg="1"/>
      <p:bldP spid="10" grpId="0" animBg="1"/>
      <p:bldP spid="11" grpId="0" animBg="1"/>
      <p:bldP spid="12" grpId="0" animBg="1"/>
      <p:bldP spid="13" grpId="0" animBg="1"/>
      <p:bldP spid="14" grpId="0" animBg="1"/>
      <p:bldP spid="15" grpId="0" animBg="1"/>
      <p:bldP spid="16" grpId="0" animBg="1"/>
      <p:bldP spid="17" grpId="0" animBg="1"/>
      <p:bldP spid="18" grpId="0" animBg="1"/>
      <p:bldP spid="19" grpId="0" animBg="1"/>
      <p:bldP spid="20" grpId="0" animBg="1"/>
      <p:bldP spid="21" grpId="0" animBg="1"/>
      <p:bldP spid="22" grpId="0" animBg="1"/>
      <p:bldP spid="23" grpId="0" animBg="1"/>
      <p:bldP spid="24" grpId="0" animBg="1"/>
      <p:bldP spid="29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4" name="图片 73">
            <a:extLst>
              <a:ext uri="{FF2B5EF4-FFF2-40B4-BE49-F238E27FC236}">
                <a16:creationId xmlns:a16="http://schemas.microsoft.com/office/drawing/2014/main" id="{3E5055C8-1D1D-443D-B39C-3640A484706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4208" y="-70756"/>
            <a:ext cx="10307782" cy="6858000"/>
          </a:xfrm>
          <a:prstGeom prst="rect">
            <a:avLst/>
          </a:prstGeom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F3537888-A5CC-4930-9C91-4DD01764DF2F}"/>
              </a:ext>
            </a:extLst>
          </p:cNvPr>
          <p:cNvSpPr txBox="1"/>
          <p:nvPr/>
        </p:nvSpPr>
        <p:spPr>
          <a:xfrm>
            <a:off x="958731" y="2346799"/>
            <a:ext cx="1246001" cy="307777"/>
          </a:xfrm>
          <a:prstGeom prst="rect">
            <a:avLst/>
          </a:prstGeom>
          <a:ln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zh-CN" altLang="en-US" sz="1400" dirty="0"/>
              <a:t>写手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89E1EE6E-4974-402F-9B4F-F29F06D2C2F1}"/>
              </a:ext>
            </a:extLst>
          </p:cNvPr>
          <p:cNvSpPr txBox="1"/>
          <p:nvPr/>
        </p:nvSpPr>
        <p:spPr>
          <a:xfrm>
            <a:off x="981051" y="3931409"/>
            <a:ext cx="1134822" cy="307777"/>
          </a:xfrm>
          <a:prstGeom prst="rect">
            <a:avLst/>
          </a:prstGeom>
          <a:ln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zh-CN" altLang="en-US" sz="1400" dirty="0"/>
              <a:t>期刊杂志社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A4025207-9834-4149-AEE9-D6E0E80CB6DA}"/>
              </a:ext>
            </a:extLst>
          </p:cNvPr>
          <p:cNvSpPr txBox="1"/>
          <p:nvPr/>
        </p:nvSpPr>
        <p:spPr>
          <a:xfrm>
            <a:off x="2811868" y="30558"/>
            <a:ext cx="1009617" cy="523220"/>
          </a:xfrm>
          <a:prstGeom prst="rect">
            <a:avLst/>
          </a:prstGeom>
          <a:ln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zh-CN" altLang="en-US" sz="1400" dirty="0"/>
              <a:t>社区构建和管理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97933581-F89F-47AB-AC1C-389869B17DCA}"/>
              </a:ext>
            </a:extLst>
          </p:cNvPr>
          <p:cNvSpPr txBox="1"/>
          <p:nvPr/>
        </p:nvSpPr>
        <p:spPr>
          <a:xfrm>
            <a:off x="4263067" y="36097"/>
            <a:ext cx="798582" cy="537762"/>
          </a:xfrm>
          <a:prstGeom prst="rect">
            <a:avLst/>
          </a:prstGeom>
          <a:ln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zh-CN" altLang="en-US" sz="1400" dirty="0"/>
              <a:t>软件开发维护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6660115B-675F-4642-B216-E56132818164}"/>
              </a:ext>
            </a:extLst>
          </p:cNvPr>
          <p:cNvSpPr txBox="1"/>
          <p:nvPr/>
        </p:nvSpPr>
        <p:spPr>
          <a:xfrm>
            <a:off x="4303414" y="2872326"/>
            <a:ext cx="799925" cy="523220"/>
          </a:xfrm>
          <a:prstGeom prst="rect">
            <a:avLst/>
          </a:prstGeom>
          <a:ln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zh-CN" altLang="en-US" sz="1400" dirty="0"/>
              <a:t>原创作品投稿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D4548804-823E-414A-A0A8-1F4BC4A74C80}"/>
              </a:ext>
            </a:extLst>
          </p:cNvPr>
          <p:cNvSpPr txBox="1"/>
          <p:nvPr/>
        </p:nvSpPr>
        <p:spPr>
          <a:xfrm>
            <a:off x="3097362" y="1700464"/>
            <a:ext cx="880031" cy="523220"/>
          </a:xfrm>
          <a:prstGeom prst="rect">
            <a:avLst/>
          </a:prstGeom>
          <a:ln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zh-CN" altLang="en-US" sz="1400" dirty="0"/>
              <a:t>书籍资源获取</a:t>
            </a: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E4384E23-8D6C-4802-BB9E-749443AB3F5E}"/>
              </a:ext>
            </a:extLst>
          </p:cNvPr>
          <p:cNvSpPr txBox="1"/>
          <p:nvPr/>
        </p:nvSpPr>
        <p:spPr>
          <a:xfrm>
            <a:off x="2528804" y="3619184"/>
            <a:ext cx="1658121" cy="307777"/>
          </a:xfrm>
          <a:prstGeom prst="rect">
            <a:avLst/>
          </a:prstGeom>
          <a:ln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zh-CN" altLang="en-US" sz="1400" dirty="0"/>
              <a:t>图书</a:t>
            </a:r>
            <a:r>
              <a:rPr lang="en-US" altLang="zh-CN" sz="1400" dirty="0"/>
              <a:t>&amp;</a:t>
            </a:r>
            <a:r>
              <a:rPr lang="zh-CN" altLang="en-US" sz="1400" dirty="0"/>
              <a:t>独立作品</a:t>
            </a: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310C1674-FBF7-4EA2-97D2-4693224DA279}"/>
              </a:ext>
            </a:extLst>
          </p:cNvPr>
          <p:cNvSpPr txBox="1"/>
          <p:nvPr/>
        </p:nvSpPr>
        <p:spPr>
          <a:xfrm>
            <a:off x="3382900" y="3990156"/>
            <a:ext cx="551951" cy="738664"/>
          </a:xfrm>
          <a:prstGeom prst="rect">
            <a:avLst/>
          </a:prstGeom>
          <a:ln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zh-CN" altLang="en-US" sz="1400" dirty="0"/>
              <a:t>专业研运团队</a:t>
            </a: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4F412227-2778-4A8D-BB0E-64C587DC0282}"/>
              </a:ext>
            </a:extLst>
          </p:cNvPr>
          <p:cNvSpPr txBox="1"/>
          <p:nvPr/>
        </p:nvSpPr>
        <p:spPr>
          <a:xfrm>
            <a:off x="6255684" y="861180"/>
            <a:ext cx="879620" cy="523220"/>
          </a:xfrm>
          <a:prstGeom prst="rect">
            <a:avLst/>
          </a:prstGeom>
          <a:ln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zh-CN" altLang="en-US" sz="1400" dirty="0"/>
              <a:t>阅读需求闭环</a:t>
            </a: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4ED368E6-02DB-4AD2-9277-E66ECEA9C40E}"/>
              </a:ext>
            </a:extLst>
          </p:cNvPr>
          <p:cNvSpPr txBox="1"/>
          <p:nvPr/>
        </p:nvSpPr>
        <p:spPr>
          <a:xfrm>
            <a:off x="5240652" y="1656680"/>
            <a:ext cx="1099946" cy="523220"/>
          </a:xfrm>
          <a:prstGeom prst="rect">
            <a:avLst/>
          </a:prstGeom>
          <a:ln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zh-CN" altLang="en-US" sz="1400" dirty="0"/>
              <a:t>良好社群生态的规范</a:t>
            </a: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3AE28E1B-64B8-45E6-A9D5-C6D9B1BD57FA}"/>
              </a:ext>
            </a:extLst>
          </p:cNvPr>
          <p:cNvSpPr txBox="1"/>
          <p:nvPr/>
        </p:nvSpPr>
        <p:spPr>
          <a:xfrm>
            <a:off x="8352280" y="1021111"/>
            <a:ext cx="936576" cy="307777"/>
          </a:xfrm>
          <a:prstGeom prst="rect">
            <a:avLst/>
          </a:prstGeom>
          <a:ln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zh-CN" altLang="en-US" sz="1400" dirty="0"/>
              <a:t>自助服务</a:t>
            </a: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E36BF5E9-24A2-45B1-BE75-C9512F1ED187}"/>
              </a:ext>
            </a:extLst>
          </p:cNvPr>
          <p:cNvSpPr txBox="1"/>
          <p:nvPr/>
        </p:nvSpPr>
        <p:spPr>
          <a:xfrm>
            <a:off x="7148675" y="1181941"/>
            <a:ext cx="1008261" cy="307777"/>
          </a:xfrm>
          <a:prstGeom prst="rect">
            <a:avLst/>
          </a:prstGeom>
          <a:ln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zh-CN" altLang="en-US" sz="1400" dirty="0"/>
              <a:t>推荐系统</a:t>
            </a: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137A5F40-30DC-4011-B664-BA028EC7B42F}"/>
              </a:ext>
            </a:extLst>
          </p:cNvPr>
          <p:cNvSpPr txBox="1"/>
          <p:nvPr/>
        </p:nvSpPr>
        <p:spPr>
          <a:xfrm>
            <a:off x="8391215" y="2182230"/>
            <a:ext cx="1325447" cy="316923"/>
          </a:xfrm>
          <a:prstGeom prst="rect">
            <a:avLst/>
          </a:prstGeom>
          <a:ln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zh-CN" altLang="en-US" sz="1400" dirty="0"/>
              <a:t>交流社区</a:t>
            </a: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714A7EAB-6676-4043-AB1D-C272AB4557A4}"/>
              </a:ext>
            </a:extLst>
          </p:cNvPr>
          <p:cNvSpPr txBox="1"/>
          <p:nvPr/>
        </p:nvSpPr>
        <p:spPr>
          <a:xfrm>
            <a:off x="8427984" y="3315566"/>
            <a:ext cx="742280" cy="523220"/>
          </a:xfrm>
          <a:prstGeom prst="rect">
            <a:avLst/>
          </a:prstGeom>
          <a:ln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zh-CN" altLang="en-US" sz="1400" dirty="0"/>
              <a:t>出版商认证</a:t>
            </a:r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55531D0C-2CC4-4FB8-8243-AB68812E6D72}"/>
              </a:ext>
            </a:extLst>
          </p:cNvPr>
          <p:cNvSpPr txBox="1"/>
          <p:nvPr/>
        </p:nvSpPr>
        <p:spPr>
          <a:xfrm>
            <a:off x="8340798" y="4423977"/>
            <a:ext cx="960161" cy="307777"/>
          </a:xfrm>
          <a:prstGeom prst="rect">
            <a:avLst/>
          </a:prstGeom>
          <a:ln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zh-CN" altLang="en-US" sz="1400" dirty="0"/>
              <a:t>自身品牌</a:t>
            </a:r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8DB95F5E-6733-4C81-B701-0B74F60504D3}"/>
              </a:ext>
            </a:extLst>
          </p:cNvPr>
          <p:cNvSpPr txBox="1"/>
          <p:nvPr/>
        </p:nvSpPr>
        <p:spPr>
          <a:xfrm>
            <a:off x="9949533" y="1297675"/>
            <a:ext cx="946855" cy="523220"/>
          </a:xfrm>
          <a:prstGeom prst="rect">
            <a:avLst/>
          </a:prstGeom>
          <a:ln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zh-CN" altLang="en-US" sz="1400" dirty="0"/>
              <a:t>喜欢阅读的人群</a:t>
            </a:r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C6FAD858-D067-4FED-9F4E-3DF68B7BED80}"/>
              </a:ext>
            </a:extLst>
          </p:cNvPr>
          <p:cNvSpPr txBox="1"/>
          <p:nvPr/>
        </p:nvSpPr>
        <p:spPr>
          <a:xfrm>
            <a:off x="9879179" y="2659275"/>
            <a:ext cx="1159291" cy="523220"/>
          </a:xfrm>
          <a:prstGeom prst="rect">
            <a:avLst/>
          </a:prstGeom>
          <a:ln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zh-CN" altLang="en-US" sz="1400" dirty="0"/>
              <a:t>乐于社交和分享的人群</a:t>
            </a:r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2F2F75C5-334C-4B16-A48E-986C3007BDA9}"/>
              </a:ext>
            </a:extLst>
          </p:cNvPr>
          <p:cNvSpPr txBox="1"/>
          <p:nvPr/>
        </p:nvSpPr>
        <p:spPr>
          <a:xfrm>
            <a:off x="9785956" y="4103946"/>
            <a:ext cx="1159291" cy="309887"/>
          </a:xfrm>
          <a:prstGeom prst="rect">
            <a:avLst/>
          </a:prstGeom>
          <a:ln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zh-CN" altLang="en-US" sz="1400" dirty="0"/>
              <a:t>内容创作者</a:t>
            </a:r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8AA8B7BB-DF18-4B89-84DB-6084EAD01DCF}"/>
              </a:ext>
            </a:extLst>
          </p:cNvPr>
          <p:cNvSpPr txBox="1"/>
          <p:nvPr/>
        </p:nvSpPr>
        <p:spPr>
          <a:xfrm>
            <a:off x="2769406" y="5626097"/>
            <a:ext cx="380285" cy="523220"/>
          </a:xfrm>
          <a:prstGeom prst="rect">
            <a:avLst/>
          </a:prstGeom>
          <a:ln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zh-CN" altLang="en-US" sz="1400" dirty="0"/>
              <a:t>版权</a:t>
            </a:r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id="{C5D94DCA-23DE-486B-BFBA-933459C0E82E}"/>
              </a:ext>
            </a:extLst>
          </p:cNvPr>
          <p:cNvSpPr txBox="1"/>
          <p:nvPr/>
        </p:nvSpPr>
        <p:spPr>
          <a:xfrm>
            <a:off x="1644650" y="6247213"/>
            <a:ext cx="551590" cy="523220"/>
          </a:xfrm>
          <a:prstGeom prst="rect">
            <a:avLst/>
          </a:prstGeom>
          <a:ln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zh-CN" altLang="en-US" sz="1400" dirty="0"/>
              <a:t>营销推广</a:t>
            </a:r>
          </a:p>
        </p:txBody>
      </p:sp>
      <p:sp>
        <p:nvSpPr>
          <p:cNvPr id="24" name="文本框 23">
            <a:extLst>
              <a:ext uri="{FF2B5EF4-FFF2-40B4-BE49-F238E27FC236}">
                <a16:creationId xmlns:a16="http://schemas.microsoft.com/office/drawing/2014/main" id="{88750266-B4A0-4C66-8DA2-40A26EBAF3EB}"/>
              </a:ext>
            </a:extLst>
          </p:cNvPr>
          <p:cNvSpPr txBox="1"/>
          <p:nvPr/>
        </p:nvSpPr>
        <p:spPr>
          <a:xfrm>
            <a:off x="2937491" y="4816476"/>
            <a:ext cx="921306" cy="738664"/>
          </a:xfrm>
          <a:prstGeom prst="rect">
            <a:avLst/>
          </a:prstGeom>
          <a:ln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zh-CN" altLang="en-US" sz="1400" dirty="0"/>
              <a:t>作者签约费及收入分成</a:t>
            </a:r>
          </a:p>
        </p:txBody>
      </p:sp>
      <p:sp>
        <p:nvSpPr>
          <p:cNvPr id="25" name="文本框 24">
            <a:extLst>
              <a:ext uri="{FF2B5EF4-FFF2-40B4-BE49-F238E27FC236}">
                <a16:creationId xmlns:a16="http://schemas.microsoft.com/office/drawing/2014/main" id="{5E96AB48-1126-4730-97B0-8EF8BAB904BE}"/>
              </a:ext>
            </a:extLst>
          </p:cNvPr>
          <p:cNvSpPr txBox="1"/>
          <p:nvPr/>
        </p:nvSpPr>
        <p:spPr>
          <a:xfrm>
            <a:off x="5015245" y="5794238"/>
            <a:ext cx="1099954" cy="954107"/>
          </a:xfrm>
          <a:prstGeom prst="rect">
            <a:avLst/>
          </a:prstGeom>
          <a:ln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zh-CN" altLang="en-US" sz="1400" dirty="0"/>
              <a:t>软件开发迭代（员工工资和其他可能的费用）</a:t>
            </a:r>
          </a:p>
        </p:txBody>
      </p:sp>
      <p:sp>
        <p:nvSpPr>
          <p:cNvPr id="26" name="文本框 25">
            <a:extLst>
              <a:ext uri="{FF2B5EF4-FFF2-40B4-BE49-F238E27FC236}">
                <a16:creationId xmlns:a16="http://schemas.microsoft.com/office/drawing/2014/main" id="{A3154014-F967-4F48-8F46-F93076D0E6E6}"/>
              </a:ext>
            </a:extLst>
          </p:cNvPr>
          <p:cNvSpPr txBox="1"/>
          <p:nvPr/>
        </p:nvSpPr>
        <p:spPr>
          <a:xfrm>
            <a:off x="7372191" y="5842340"/>
            <a:ext cx="656305" cy="738664"/>
          </a:xfrm>
          <a:prstGeom prst="rect">
            <a:avLst/>
          </a:prstGeom>
          <a:ln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zh-CN" altLang="en-US" sz="1400" dirty="0"/>
              <a:t>租用</a:t>
            </a:r>
            <a:r>
              <a:rPr lang="en-US" altLang="zh-CN" sz="1400" dirty="0"/>
              <a:t>&amp;</a:t>
            </a:r>
            <a:r>
              <a:rPr lang="zh-CN" altLang="en-US" sz="1400" dirty="0"/>
              <a:t>购买费</a:t>
            </a:r>
          </a:p>
        </p:txBody>
      </p:sp>
      <p:sp>
        <p:nvSpPr>
          <p:cNvPr id="27" name="文本框 26">
            <a:extLst>
              <a:ext uri="{FF2B5EF4-FFF2-40B4-BE49-F238E27FC236}">
                <a16:creationId xmlns:a16="http://schemas.microsoft.com/office/drawing/2014/main" id="{8A840184-F44C-4FD3-BA53-738C0E838688}"/>
              </a:ext>
            </a:extLst>
          </p:cNvPr>
          <p:cNvSpPr txBox="1"/>
          <p:nvPr/>
        </p:nvSpPr>
        <p:spPr>
          <a:xfrm>
            <a:off x="8239065" y="5772498"/>
            <a:ext cx="820187" cy="738664"/>
          </a:xfrm>
          <a:prstGeom prst="rect">
            <a:avLst/>
          </a:prstGeom>
          <a:ln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zh-CN" altLang="en-US" sz="1400" dirty="0"/>
              <a:t>签约作者收入抽成</a:t>
            </a:r>
          </a:p>
        </p:txBody>
      </p:sp>
      <p:sp>
        <p:nvSpPr>
          <p:cNvPr id="28" name="文本框 27">
            <a:extLst>
              <a:ext uri="{FF2B5EF4-FFF2-40B4-BE49-F238E27FC236}">
                <a16:creationId xmlns:a16="http://schemas.microsoft.com/office/drawing/2014/main" id="{4D14BC21-C1D7-4691-9FCC-1B92D8023737}"/>
              </a:ext>
            </a:extLst>
          </p:cNvPr>
          <p:cNvSpPr txBox="1"/>
          <p:nvPr/>
        </p:nvSpPr>
        <p:spPr>
          <a:xfrm>
            <a:off x="5128915" y="3233073"/>
            <a:ext cx="1141449" cy="461665"/>
          </a:xfrm>
          <a:prstGeom prst="rect">
            <a:avLst/>
          </a:prstGeom>
          <a:ln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zh-CN" altLang="en-US" sz="1200" dirty="0"/>
              <a:t>不再孤单无聊的阅读体验</a:t>
            </a:r>
          </a:p>
        </p:txBody>
      </p:sp>
      <p:sp>
        <p:nvSpPr>
          <p:cNvPr id="29" name="文本框 28">
            <a:extLst>
              <a:ext uri="{FF2B5EF4-FFF2-40B4-BE49-F238E27FC236}">
                <a16:creationId xmlns:a16="http://schemas.microsoft.com/office/drawing/2014/main" id="{5B55398C-60DD-4DAA-B569-82A88CC1AF4E}"/>
              </a:ext>
            </a:extLst>
          </p:cNvPr>
          <p:cNvSpPr txBox="1"/>
          <p:nvPr/>
        </p:nvSpPr>
        <p:spPr>
          <a:xfrm>
            <a:off x="4907980" y="4632335"/>
            <a:ext cx="1492401" cy="307777"/>
          </a:xfrm>
          <a:prstGeom prst="rect">
            <a:avLst/>
          </a:prstGeom>
          <a:ln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zh-CN" altLang="en-US" sz="1400" dirty="0"/>
              <a:t>结识志同道合者</a:t>
            </a:r>
          </a:p>
        </p:txBody>
      </p:sp>
      <p:pic>
        <p:nvPicPr>
          <p:cNvPr id="30" name="Picture 2">
            <a:extLst>
              <a:ext uri="{FF2B5EF4-FFF2-40B4-BE49-F238E27FC236}">
                <a16:creationId xmlns:a16="http://schemas.microsoft.com/office/drawing/2014/main" id="{F061213B-BA61-4372-B711-A38CCC3D87F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62296" y="5625311"/>
            <a:ext cx="505143" cy="5051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1" name="图片 30">
            <a:extLst>
              <a:ext uri="{FF2B5EF4-FFF2-40B4-BE49-F238E27FC236}">
                <a16:creationId xmlns:a16="http://schemas.microsoft.com/office/drawing/2014/main" id="{96CD19B5-3D49-4E9A-9A84-61473C5EE86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58731" y="1370637"/>
            <a:ext cx="1246000" cy="974550"/>
          </a:xfrm>
          <a:prstGeom prst="rect">
            <a:avLst/>
          </a:prstGeom>
        </p:spPr>
      </p:pic>
      <p:pic>
        <p:nvPicPr>
          <p:cNvPr id="32" name="图片 31">
            <a:extLst>
              <a:ext uri="{FF2B5EF4-FFF2-40B4-BE49-F238E27FC236}">
                <a16:creationId xmlns:a16="http://schemas.microsoft.com/office/drawing/2014/main" id="{BBC772F8-1FCC-44CB-922F-F7AC892506E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068416" y="4950251"/>
            <a:ext cx="858831" cy="772282"/>
          </a:xfrm>
          <a:prstGeom prst="rect">
            <a:avLst/>
          </a:prstGeom>
        </p:spPr>
      </p:pic>
      <p:pic>
        <p:nvPicPr>
          <p:cNvPr id="33" name="图片 32">
            <a:extLst>
              <a:ext uri="{FF2B5EF4-FFF2-40B4-BE49-F238E27FC236}">
                <a16:creationId xmlns:a16="http://schemas.microsoft.com/office/drawing/2014/main" id="{CC2D778C-E8A0-40DA-B857-A99D83EA1DE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70217" y="4242310"/>
            <a:ext cx="1145656" cy="244214"/>
          </a:xfrm>
          <a:prstGeom prst="rect">
            <a:avLst/>
          </a:prstGeom>
        </p:spPr>
      </p:pic>
      <p:pic>
        <p:nvPicPr>
          <p:cNvPr id="34" name="图片 33">
            <a:extLst>
              <a:ext uri="{FF2B5EF4-FFF2-40B4-BE49-F238E27FC236}">
                <a16:creationId xmlns:a16="http://schemas.microsoft.com/office/drawing/2014/main" id="{A73535DB-01E5-4A07-8DCE-BE3BA61C6DC0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396923" y="3861493"/>
            <a:ext cx="977950" cy="630249"/>
          </a:xfrm>
          <a:prstGeom prst="rect">
            <a:avLst/>
          </a:prstGeom>
        </p:spPr>
      </p:pic>
      <p:pic>
        <p:nvPicPr>
          <p:cNvPr id="35" name="图片 34">
            <a:extLst>
              <a:ext uri="{FF2B5EF4-FFF2-40B4-BE49-F238E27FC236}">
                <a16:creationId xmlns:a16="http://schemas.microsoft.com/office/drawing/2014/main" id="{B6C54DD6-1311-4E11-B9A4-163282B15BD5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129496" y="550240"/>
            <a:ext cx="1009617" cy="921505"/>
          </a:xfrm>
          <a:prstGeom prst="rect">
            <a:avLst/>
          </a:prstGeom>
        </p:spPr>
      </p:pic>
      <p:pic>
        <p:nvPicPr>
          <p:cNvPr id="36" name="图片 35">
            <a:extLst>
              <a:ext uri="{FF2B5EF4-FFF2-40B4-BE49-F238E27FC236}">
                <a16:creationId xmlns:a16="http://schemas.microsoft.com/office/drawing/2014/main" id="{0F9D0134-786B-4E5D-A988-C6F600B1C878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9866700" y="1922182"/>
            <a:ext cx="1171769" cy="752031"/>
          </a:xfrm>
          <a:prstGeom prst="rect">
            <a:avLst/>
          </a:prstGeom>
        </p:spPr>
      </p:pic>
      <p:pic>
        <p:nvPicPr>
          <p:cNvPr id="37" name="图片 36">
            <a:extLst>
              <a:ext uri="{FF2B5EF4-FFF2-40B4-BE49-F238E27FC236}">
                <a16:creationId xmlns:a16="http://schemas.microsoft.com/office/drawing/2014/main" id="{3E0C13C0-C3DB-4805-A932-1E36F788E59B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8627664" y="4874727"/>
            <a:ext cx="782055" cy="923330"/>
          </a:xfrm>
          <a:prstGeom prst="rect">
            <a:avLst/>
          </a:prstGeom>
        </p:spPr>
      </p:pic>
      <p:pic>
        <p:nvPicPr>
          <p:cNvPr id="38" name="图片 37">
            <a:extLst>
              <a:ext uri="{FF2B5EF4-FFF2-40B4-BE49-F238E27FC236}">
                <a16:creationId xmlns:a16="http://schemas.microsoft.com/office/drawing/2014/main" id="{6B44AFA1-B2CC-4A5A-A8A7-60122B8FA993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9927800" y="715252"/>
            <a:ext cx="987939" cy="585357"/>
          </a:xfrm>
          <a:prstGeom prst="rect">
            <a:avLst/>
          </a:prstGeom>
        </p:spPr>
      </p:pic>
      <p:pic>
        <p:nvPicPr>
          <p:cNvPr id="39" name="图片 38">
            <a:extLst>
              <a:ext uri="{FF2B5EF4-FFF2-40B4-BE49-F238E27FC236}">
                <a16:creationId xmlns:a16="http://schemas.microsoft.com/office/drawing/2014/main" id="{BEBAF30B-6F07-4340-9E25-CFAFD10C23E7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5128915" y="2472106"/>
            <a:ext cx="1141449" cy="760966"/>
          </a:xfrm>
          <a:prstGeom prst="rect">
            <a:avLst/>
          </a:prstGeom>
        </p:spPr>
      </p:pic>
      <p:pic>
        <p:nvPicPr>
          <p:cNvPr id="40" name="图片 39">
            <a:extLst>
              <a:ext uri="{FF2B5EF4-FFF2-40B4-BE49-F238E27FC236}">
                <a16:creationId xmlns:a16="http://schemas.microsoft.com/office/drawing/2014/main" id="{19EFB26E-3BDC-48A7-B890-F5B82BB90FB9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3872047" y="4817132"/>
            <a:ext cx="1125837" cy="753945"/>
          </a:xfrm>
          <a:prstGeom prst="rect">
            <a:avLst/>
          </a:prstGeom>
        </p:spPr>
      </p:pic>
      <p:pic>
        <p:nvPicPr>
          <p:cNvPr id="41" name="图片 40">
            <a:extLst>
              <a:ext uri="{FF2B5EF4-FFF2-40B4-BE49-F238E27FC236}">
                <a16:creationId xmlns:a16="http://schemas.microsoft.com/office/drawing/2014/main" id="{5C996A49-7F33-4A71-AC91-01C039EE0D3C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9074894" y="5772498"/>
            <a:ext cx="1218455" cy="742533"/>
          </a:xfrm>
          <a:prstGeom prst="rect">
            <a:avLst/>
          </a:prstGeom>
        </p:spPr>
      </p:pic>
      <p:pic>
        <p:nvPicPr>
          <p:cNvPr id="42" name="图片 41">
            <a:extLst>
              <a:ext uri="{FF2B5EF4-FFF2-40B4-BE49-F238E27FC236}">
                <a16:creationId xmlns:a16="http://schemas.microsoft.com/office/drawing/2014/main" id="{CDDF5931-723E-45DD-BF99-3DF9188930E5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8364314" y="36097"/>
            <a:ext cx="924542" cy="985014"/>
          </a:xfrm>
          <a:prstGeom prst="rect">
            <a:avLst/>
          </a:prstGeom>
        </p:spPr>
      </p:pic>
      <p:pic>
        <p:nvPicPr>
          <p:cNvPr id="43" name="图片 42">
            <a:extLst>
              <a:ext uri="{FF2B5EF4-FFF2-40B4-BE49-F238E27FC236}">
                <a16:creationId xmlns:a16="http://schemas.microsoft.com/office/drawing/2014/main" id="{9BEB08A0-86E3-4F61-AF90-F00AF2949E16}"/>
              </a:ext>
            </a:extLst>
          </p:cNvPr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3211137" y="5799688"/>
            <a:ext cx="1840825" cy="918646"/>
          </a:xfrm>
          <a:prstGeom prst="rect">
            <a:avLst/>
          </a:prstGeom>
        </p:spPr>
      </p:pic>
      <p:pic>
        <p:nvPicPr>
          <p:cNvPr id="44" name="图片 43">
            <a:extLst>
              <a:ext uri="{FF2B5EF4-FFF2-40B4-BE49-F238E27FC236}">
                <a16:creationId xmlns:a16="http://schemas.microsoft.com/office/drawing/2014/main" id="{7824FF4B-ED09-490B-B7E5-E5B864ED21EA}"/>
              </a:ext>
            </a:extLst>
          </p:cNvPr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698875" y="4952873"/>
            <a:ext cx="1547780" cy="984951"/>
          </a:xfrm>
          <a:prstGeom prst="rect">
            <a:avLst/>
          </a:prstGeom>
        </p:spPr>
      </p:pic>
      <p:pic>
        <p:nvPicPr>
          <p:cNvPr id="45" name="图片 44">
            <a:extLst>
              <a:ext uri="{FF2B5EF4-FFF2-40B4-BE49-F238E27FC236}">
                <a16:creationId xmlns:a16="http://schemas.microsoft.com/office/drawing/2014/main" id="{7501F928-ABCE-4328-8CE1-22B983A703E4}"/>
              </a:ext>
            </a:extLst>
          </p:cNvPr>
          <p:cNvPicPr>
            <a:picLocks noChangeAspect="1"/>
          </p:cNvPicPr>
          <p:nvPr/>
        </p:nvPicPr>
        <p:blipFill>
          <a:blip r:embed="rId18"/>
          <a:stretch>
            <a:fillRect/>
          </a:stretch>
        </p:blipFill>
        <p:spPr>
          <a:xfrm>
            <a:off x="6258800" y="155384"/>
            <a:ext cx="868964" cy="706954"/>
          </a:xfrm>
          <a:prstGeom prst="rect">
            <a:avLst/>
          </a:prstGeom>
        </p:spPr>
      </p:pic>
      <p:pic>
        <p:nvPicPr>
          <p:cNvPr id="46" name="图片 45">
            <a:extLst>
              <a:ext uri="{FF2B5EF4-FFF2-40B4-BE49-F238E27FC236}">
                <a16:creationId xmlns:a16="http://schemas.microsoft.com/office/drawing/2014/main" id="{E67A791A-7C8E-45BF-AEBD-A3CBD6BF587A}"/>
              </a:ext>
            </a:extLst>
          </p:cNvPr>
          <p:cNvPicPr>
            <a:picLocks noChangeAspect="1"/>
          </p:cNvPicPr>
          <p:nvPr/>
        </p:nvPicPr>
        <p:blipFill>
          <a:blip r:embed="rId19"/>
          <a:stretch>
            <a:fillRect/>
          </a:stretch>
        </p:blipFill>
        <p:spPr>
          <a:xfrm>
            <a:off x="4250480" y="559483"/>
            <a:ext cx="799925" cy="856836"/>
          </a:xfrm>
          <a:prstGeom prst="rect">
            <a:avLst/>
          </a:prstGeom>
        </p:spPr>
      </p:pic>
      <p:pic>
        <p:nvPicPr>
          <p:cNvPr id="47" name="图片 46">
            <a:extLst>
              <a:ext uri="{FF2B5EF4-FFF2-40B4-BE49-F238E27FC236}">
                <a16:creationId xmlns:a16="http://schemas.microsoft.com/office/drawing/2014/main" id="{D632A18B-CAF3-4354-B194-3ABC0901E9A3}"/>
              </a:ext>
            </a:extLst>
          </p:cNvPr>
          <p:cNvPicPr>
            <a:picLocks noChangeAspect="1"/>
          </p:cNvPicPr>
          <p:nvPr/>
        </p:nvPicPr>
        <p:blipFill>
          <a:blip r:embed="rId20"/>
          <a:stretch>
            <a:fillRect/>
          </a:stretch>
        </p:blipFill>
        <p:spPr>
          <a:xfrm>
            <a:off x="2191391" y="6201411"/>
            <a:ext cx="938106" cy="586639"/>
          </a:xfrm>
          <a:prstGeom prst="rect">
            <a:avLst/>
          </a:prstGeom>
        </p:spPr>
      </p:pic>
      <p:pic>
        <p:nvPicPr>
          <p:cNvPr id="48" name="图片 47">
            <a:extLst>
              <a:ext uri="{FF2B5EF4-FFF2-40B4-BE49-F238E27FC236}">
                <a16:creationId xmlns:a16="http://schemas.microsoft.com/office/drawing/2014/main" id="{2B8337D8-351E-41A6-946B-A552434360C5}"/>
              </a:ext>
            </a:extLst>
          </p:cNvPr>
          <p:cNvPicPr>
            <a:picLocks noChangeAspect="1"/>
          </p:cNvPicPr>
          <p:nvPr/>
        </p:nvPicPr>
        <p:blipFill>
          <a:blip r:embed="rId21"/>
          <a:stretch>
            <a:fillRect/>
          </a:stretch>
        </p:blipFill>
        <p:spPr>
          <a:xfrm>
            <a:off x="7150554" y="507637"/>
            <a:ext cx="1018416" cy="665473"/>
          </a:xfrm>
          <a:prstGeom prst="rect">
            <a:avLst/>
          </a:prstGeom>
        </p:spPr>
      </p:pic>
      <p:pic>
        <p:nvPicPr>
          <p:cNvPr id="49" name="图片 48">
            <a:extLst>
              <a:ext uri="{FF2B5EF4-FFF2-40B4-BE49-F238E27FC236}">
                <a16:creationId xmlns:a16="http://schemas.microsoft.com/office/drawing/2014/main" id="{D8D7B6CF-D765-4AF4-ADF1-F2FECD802C5A}"/>
              </a:ext>
            </a:extLst>
          </p:cNvPr>
          <p:cNvPicPr>
            <a:picLocks noChangeAspect="1"/>
          </p:cNvPicPr>
          <p:nvPr/>
        </p:nvPicPr>
        <p:blipFill>
          <a:blip r:embed="rId22"/>
          <a:stretch>
            <a:fillRect/>
          </a:stretch>
        </p:blipFill>
        <p:spPr>
          <a:xfrm>
            <a:off x="8396528" y="1327099"/>
            <a:ext cx="1325447" cy="850554"/>
          </a:xfrm>
          <a:prstGeom prst="rect">
            <a:avLst/>
          </a:prstGeom>
        </p:spPr>
      </p:pic>
      <p:pic>
        <p:nvPicPr>
          <p:cNvPr id="50" name="图片 49">
            <a:extLst>
              <a:ext uri="{FF2B5EF4-FFF2-40B4-BE49-F238E27FC236}">
                <a16:creationId xmlns:a16="http://schemas.microsoft.com/office/drawing/2014/main" id="{4E79CB49-FC00-4C0D-890C-ACAB0C4ABD2C}"/>
              </a:ext>
            </a:extLst>
          </p:cNvPr>
          <p:cNvPicPr>
            <a:picLocks noChangeAspect="1"/>
          </p:cNvPicPr>
          <p:nvPr/>
        </p:nvPicPr>
        <p:blipFill>
          <a:blip r:embed="rId23"/>
          <a:stretch>
            <a:fillRect/>
          </a:stretch>
        </p:blipFill>
        <p:spPr>
          <a:xfrm>
            <a:off x="5316532" y="622033"/>
            <a:ext cx="711594" cy="1038259"/>
          </a:xfrm>
          <a:prstGeom prst="rect">
            <a:avLst/>
          </a:prstGeom>
        </p:spPr>
      </p:pic>
      <p:pic>
        <p:nvPicPr>
          <p:cNvPr id="51" name="图片 50">
            <a:extLst>
              <a:ext uri="{FF2B5EF4-FFF2-40B4-BE49-F238E27FC236}">
                <a16:creationId xmlns:a16="http://schemas.microsoft.com/office/drawing/2014/main" id="{E7336B81-33DB-46F5-BF37-8D56D621ADA3}"/>
              </a:ext>
            </a:extLst>
          </p:cNvPr>
          <p:cNvPicPr>
            <a:picLocks noChangeAspect="1"/>
          </p:cNvPicPr>
          <p:nvPr/>
        </p:nvPicPr>
        <p:blipFill>
          <a:blip r:embed="rId24"/>
          <a:stretch>
            <a:fillRect/>
          </a:stretch>
        </p:blipFill>
        <p:spPr>
          <a:xfrm>
            <a:off x="5316532" y="1154288"/>
            <a:ext cx="711594" cy="358387"/>
          </a:xfrm>
          <a:prstGeom prst="rect">
            <a:avLst/>
          </a:prstGeom>
        </p:spPr>
      </p:pic>
      <p:pic>
        <p:nvPicPr>
          <p:cNvPr id="52" name="图片 51">
            <a:extLst>
              <a:ext uri="{FF2B5EF4-FFF2-40B4-BE49-F238E27FC236}">
                <a16:creationId xmlns:a16="http://schemas.microsoft.com/office/drawing/2014/main" id="{26135771-3D9C-44C4-9225-D7E8F4DF40D4}"/>
              </a:ext>
            </a:extLst>
          </p:cNvPr>
          <p:cNvPicPr>
            <a:picLocks noChangeAspect="1"/>
          </p:cNvPicPr>
          <p:nvPr/>
        </p:nvPicPr>
        <p:blipFill>
          <a:blip r:embed="rId25"/>
          <a:stretch>
            <a:fillRect/>
          </a:stretch>
        </p:blipFill>
        <p:spPr>
          <a:xfrm>
            <a:off x="9790722" y="3282950"/>
            <a:ext cx="1154525" cy="820996"/>
          </a:xfrm>
          <a:prstGeom prst="rect">
            <a:avLst/>
          </a:prstGeom>
        </p:spPr>
      </p:pic>
      <p:pic>
        <p:nvPicPr>
          <p:cNvPr id="53" name="图片 52">
            <a:extLst>
              <a:ext uri="{FF2B5EF4-FFF2-40B4-BE49-F238E27FC236}">
                <a16:creationId xmlns:a16="http://schemas.microsoft.com/office/drawing/2014/main" id="{FD7C5443-2B14-4CE0-A9CA-9810D8E696EA}"/>
              </a:ext>
            </a:extLst>
          </p:cNvPr>
          <p:cNvPicPr>
            <a:picLocks noChangeAspect="1"/>
          </p:cNvPicPr>
          <p:nvPr/>
        </p:nvPicPr>
        <p:blipFill>
          <a:blip r:embed="rId26"/>
          <a:stretch>
            <a:fillRect/>
          </a:stretch>
        </p:blipFill>
        <p:spPr>
          <a:xfrm>
            <a:off x="3944400" y="3990156"/>
            <a:ext cx="921306" cy="760443"/>
          </a:xfrm>
          <a:prstGeom prst="rect">
            <a:avLst/>
          </a:prstGeom>
        </p:spPr>
      </p:pic>
      <p:pic>
        <p:nvPicPr>
          <p:cNvPr id="54" name="图片 53">
            <a:extLst>
              <a:ext uri="{FF2B5EF4-FFF2-40B4-BE49-F238E27FC236}">
                <a16:creationId xmlns:a16="http://schemas.microsoft.com/office/drawing/2014/main" id="{C36C097A-6BDB-456A-8475-771B2F8A16CC}"/>
              </a:ext>
            </a:extLst>
          </p:cNvPr>
          <p:cNvPicPr>
            <a:picLocks noChangeAspect="1"/>
          </p:cNvPicPr>
          <p:nvPr/>
        </p:nvPicPr>
        <p:blipFill>
          <a:blip r:embed="rId27"/>
          <a:stretch>
            <a:fillRect/>
          </a:stretch>
        </p:blipFill>
        <p:spPr>
          <a:xfrm>
            <a:off x="649343" y="2791869"/>
            <a:ext cx="1463922" cy="535115"/>
          </a:xfrm>
          <a:prstGeom prst="rect">
            <a:avLst/>
          </a:prstGeom>
        </p:spPr>
      </p:pic>
      <p:sp>
        <p:nvSpPr>
          <p:cNvPr id="55" name="文本框 54">
            <a:extLst>
              <a:ext uri="{FF2B5EF4-FFF2-40B4-BE49-F238E27FC236}">
                <a16:creationId xmlns:a16="http://schemas.microsoft.com/office/drawing/2014/main" id="{B124E38B-B3F4-4ADE-A505-286B381FE0B1}"/>
              </a:ext>
            </a:extLst>
          </p:cNvPr>
          <p:cNvSpPr txBox="1"/>
          <p:nvPr/>
        </p:nvSpPr>
        <p:spPr>
          <a:xfrm>
            <a:off x="7068415" y="5351634"/>
            <a:ext cx="856273" cy="276999"/>
          </a:xfrm>
          <a:prstGeom prst="rect">
            <a:avLst/>
          </a:prstGeom>
          <a:ln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zh-CN" altLang="en-US" sz="1200" dirty="0"/>
              <a:t>会员</a:t>
            </a:r>
          </a:p>
        </p:txBody>
      </p:sp>
      <p:sp>
        <p:nvSpPr>
          <p:cNvPr id="56" name="文本框 55">
            <a:extLst>
              <a:ext uri="{FF2B5EF4-FFF2-40B4-BE49-F238E27FC236}">
                <a16:creationId xmlns:a16="http://schemas.microsoft.com/office/drawing/2014/main" id="{F2CBB7FC-1569-49E4-9D19-0FCDDDA6B236}"/>
              </a:ext>
            </a:extLst>
          </p:cNvPr>
          <p:cNvSpPr txBox="1"/>
          <p:nvPr/>
        </p:nvSpPr>
        <p:spPr>
          <a:xfrm>
            <a:off x="7370642" y="4504164"/>
            <a:ext cx="977950" cy="307777"/>
          </a:xfrm>
          <a:prstGeom prst="rect">
            <a:avLst/>
          </a:prstGeom>
          <a:ln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zh-CN" altLang="en-US" sz="1400" dirty="0"/>
              <a:t>社交平台</a:t>
            </a:r>
          </a:p>
        </p:txBody>
      </p:sp>
      <p:pic>
        <p:nvPicPr>
          <p:cNvPr id="57" name="图片 56">
            <a:extLst>
              <a:ext uri="{FF2B5EF4-FFF2-40B4-BE49-F238E27FC236}">
                <a16:creationId xmlns:a16="http://schemas.microsoft.com/office/drawing/2014/main" id="{10551CA5-856B-474D-BB93-94C52D35F553}"/>
              </a:ext>
            </a:extLst>
          </p:cNvPr>
          <p:cNvPicPr>
            <a:picLocks noChangeAspect="1"/>
          </p:cNvPicPr>
          <p:nvPr/>
        </p:nvPicPr>
        <p:blipFill>
          <a:blip r:embed="rId28"/>
          <a:stretch>
            <a:fillRect/>
          </a:stretch>
        </p:blipFill>
        <p:spPr>
          <a:xfrm>
            <a:off x="874139" y="625102"/>
            <a:ext cx="1528630" cy="323141"/>
          </a:xfrm>
          <a:prstGeom prst="rect">
            <a:avLst/>
          </a:prstGeom>
        </p:spPr>
      </p:pic>
      <p:sp>
        <p:nvSpPr>
          <p:cNvPr id="58" name="文本框 57">
            <a:extLst>
              <a:ext uri="{FF2B5EF4-FFF2-40B4-BE49-F238E27FC236}">
                <a16:creationId xmlns:a16="http://schemas.microsoft.com/office/drawing/2014/main" id="{1FDAC615-1AB0-4FF3-AE0E-059B2DC8C5AE}"/>
              </a:ext>
            </a:extLst>
          </p:cNvPr>
          <p:cNvSpPr txBox="1"/>
          <p:nvPr/>
        </p:nvSpPr>
        <p:spPr>
          <a:xfrm>
            <a:off x="9392311" y="5343847"/>
            <a:ext cx="772358" cy="307777"/>
          </a:xfrm>
          <a:prstGeom prst="rect">
            <a:avLst/>
          </a:prstGeom>
          <a:ln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zh-CN" altLang="en-US" sz="1400" dirty="0"/>
              <a:t>广告</a:t>
            </a:r>
          </a:p>
        </p:txBody>
      </p:sp>
      <p:pic>
        <p:nvPicPr>
          <p:cNvPr id="59" name="图片 58">
            <a:extLst>
              <a:ext uri="{FF2B5EF4-FFF2-40B4-BE49-F238E27FC236}">
                <a16:creationId xmlns:a16="http://schemas.microsoft.com/office/drawing/2014/main" id="{7CE314AE-408E-4D36-AC3C-8D3F988F3CAB}"/>
              </a:ext>
            </a:extLst>
          </p:cNvPr>
          <p:cNvPicPr>
            <a:picLocks noChangeAspect="1"/>
          </p:cNvPicPr>
          <p:nvPr/>
        </p:nvPicPr>
        <p:blipFill>
          <a:blip r:embed="rId29"/>
          <a:stretch>
            <a:fillRect/>
          </a:stretch>
        </p:blipFill>
        <p:spPr>
          <a:xfrm>
            <a:off x="4915775" y="3755134"/>
            <a:ext cx="1492400" cy="919607"/>
          </a:xfrm>
          <a:prstGeom prst="rect">
            <a:avLst/>
          </a:prstGeom>
        </p:spPr>
      </p:pic>
      <p:pic>
        <p:nvPicPr>
          <p:cNvPr id="60" name="图片 59">
            <a:extLst>
              <a:ext uri="{FF2B5EF4-FFF2-40B4-BE49-F238E27FC236}">
                <a16:creationId xmlns:a16="http://schemas.microsoft.com/office/drawing/2014/main" id="{9282E14D-1122-4C6E-97AE-2D2756B295C6}"/>
              </a:ext>
            </a:extLst>
          </p:cNvPr>
          <p:cNvPicPr>
            <a:picLocks noChangeAspect="1"/>
          </p:cNvPicPr>
          <p:nvPr/>
        </p:nvPicPr>
        <p:blipFill>
          <a:blip r:embed="rId30"/>
          <a:stretch>
            <a:fillRect/>
          </a:stretch>
        </p:blipFill>
        <p:spPr>
          <a:xfrm>
            <a:off x="2541032" y="2801300"/>
            <a:ext cx="1658121" cy="829061"/>
          </a:xfrm>
          <a:prstGeom prst="rect">
            <a:avLst/>
          </a:prstGeom>
        </p:spPr>
      </p:pic>
      <p:pic>
        <p:nvPicPr>
          <p:cNvPr id="61" name="图片 60">
            <a:extLst>
              <a:ext uri="{FF2B5EF4-FFF2-40B4-BE49-F238E27FC236}">
                <a16:creationId xmlns:a16="http://schemas.microsoft.com/office/drawing/2014/main" id="{4E866431-BEC4-45F8-9DE8-BFA9CD057DD6}"/>
              </a:ext>
            </a:extLst>
          </p:cNvPr>
          <p:cNvPicPr>
            <a:picLocks noChangeAspect="1"/>
          </p:cNvPicPr>
          <p:nvPr/>
        </p:nvPicPr>
        <p:blipFill>
          <a:blip r:embed="rId31"/>
          <a:stretch>
            <a:fillRect/>
          </a:stretch>
        </p:blipFill>
        <p:spPr>
          <a:xfrm>
            <a:off x="8426836" y="2528199"/>
            <a:ext cx="742019" cy="789995"/>
          </a:xfrm>
          <a:prstGeom prst="rect">
            <a:avLst/>
          </a:prstGeom>
        </p:spPr>
      </p:pic>
      <p:pic>
        <p:nvPicPr>
          <p:cNvPr id="62" name="图片 61">
            <a:extLst>
              <a:ext uri="{FF2B5EF4-FFF2-40B4-BE49-F238E27FC236}">
                <a16:creationId xmlns:a16="http://schemas.microsoft.com/office/drawing/2014/main" id="{B1751B15-5576-4EFA-BF76-135075DEC973}"/>
              </a:ext>
            </a:extLst>
          </p:cNvPr>
          <p:cNvPicPr>
            <a:picLocks noChangeAspect="1"/>
          </p:cNvPicPr>
          <p:nvPr/>
        </p:nvPicPr>
        <p:blipFill>
          <a:blip r:embed="rId32"/>
          <a:stretch>
            <a:fillRect/>
          </a:stretch>
        </p:blipFill>
        <p:spPr>
          <a:xfrm>
            <a:off x="8460449" y="3193602"/>
            <a:ext cx="297780" cy="103972"/>
          </a:xfrm>
          <a:prstGeom prst="rect">
            <a:avLst/>
          </a:prstGeom>
        </p:spPr>
      </p:pic>
      <p:pic>
        <p:nvPicPr>
          <p:cNvPr id="63" name="图片 62">
            <a:extLst>
              <a:ext uri="{FF2B5EF4-FFF2-40B4-BE49-F238E27FC236}">
                <a16:creationId xmlns:a16="http://schemas.microsoft.com/office/drawing/2014/main" id="{E68CB323-E7F6-4B9D-8A6A-EE527B9A921B}"/>
              </a:ext>
            </a:extLst>
          </p:cNvPr>
          <p:cNvPicPr>
            <a:picLocks noChangeAspect="1"/>
          </p:cNvPicPr>
          <p:nvPr/>
        </p:nvPicPr>
        <p:blipFill>
          <a:blip r:embed="rId33"/>
          <a:stretch>
            <a:fillRect/>
          </a:stretch>
        </p:blipFill>
        <p:spPr>
          <a:xfrm>
            <a:off x="4289566" y="1470281"/>
            <a:ext cx="774147" cy="1394682"/>
          </a:xfrm>
          <a:prstGeom prst="rect">
            <a:avLst/>
          </a:prstGeom>
        </p:spPr>
      </p:pic>
      <p:pic>
        <p:nvPicPr>
          <p:cNvPr id="64" name="图片 63">
            <a:extLst>
              <a:ext uri="{FF2B5EF4-FFF2-40B4-BE49-F238E27FC236}">
                <a16:creationId xmlns:a16="http://schemas.microsoft.com/office/drawing/2014/main" id="{C0DE0508-A7F8-4FBC-A2E5-0D7E539B0750}"/>
              </a:ext>
            </a:extLst>
          </p:cNvPr>
          <p:cNvPicPr>
            <a:picLocks noChangeAspect="1"/>
          </p:cNvPicPr>
          <p:nvPr/>
        </p:nvPicPr>
        <p:blipFill>
          <a:blip r:embed="rId34"/>
          <a:stretch>
            <a:fillRect/>
          </a:stretch>
        </p:blipFill>
        <p:spPr>
          <a:xfrm>
            <a:off x="8338416" y="3926944"/>
            <a:ext cx="950440" cy="491132"/>
          </a:xfrm>
          <a:prstGeom prst="rect">
            <a:avLst/>
          </a:prstGeom>
        </p:spPr>
      </p:pic>
      <p:pic>
        <p:nvPicPr>
          <p:cNvPr id="65" name="图片 64">
            <a:extLst>
              <a:ext uri="{FF2B5EF4-FFF2-40B4-BE49-F238E27FC236}">
                <a16:creationId xmlns:a16="http://schemas.microsoft.com/office/drawing/2014/main" id="{4DE3BAB6-2A8E-4D39-817F-114035CBE298}"/>
              </a:ext>
            </a:extLst>
          </p:cNvPr>
          <p:cNvPicPr>
            <a:picLocks noChangeAspect="1"/>
          </p:cNvPicPr>
          <p:nvPr/>
        </p:nvPicPr>
        <p:blipFill>
          <a:blip r:embed="rId35"/>
          <a:stretch>
            <a:fillRect/>
          </a:stretch>
        </p:blipFill>
        <p:spPr>
          <a:xfrm>
            <a:off x="2600806" y="573448"/>
            <a:ext cx="486095" cy="2161223"/>
          </a:xfrm>
          <a:prstGeom prst="rect">
            <a:avLst/>
          </a:prstGeom>
        </p:spPr>
      </p:pic>
      <p:sp>
        <p:nvSpPr>
          <p:cNvPr id="66" name="文本框 65">
            <a:extLst>
              <a:ext uri="{FF2B5EF4-FFF2-40B4-BE49-F238E27FC236}">
                <a16:creationId xmlns:a16="http://schemas.microsoft.com/office/drawing/2014/main" id="{712E4DF3-E4BD-4692-97B8-FBC1F4BC99BA}"/>
              </a:ext>
            </a:extLst>
          </p:cNvPr>
          <p:cNvSpPr txBox="1"/>
          <p:nvPr/>
        </p:nvSpPr>
        <p:spPr>
          <a:xfrm>
            <a:off x="874139" y="948243"/>
            <a:ext cx="1513989" cy="307777"/>
          </a:xfrm>
          <a:prstGeom prst="rect">
            <a:avLst/>
          </a:prstGeom>
          <a:ln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zh-CN" altLang="en-US" sz="1400" dirty="0"/>
              <a:t>出版社</a:t>
            </a:r>
          </a:p>
        </p:txBody>
      </p:sp>
      <p:sp>
        <p:nvSpPr>
          <p:cNvPr id="67" name="文本框 66">
            <a:extLst>
              <a:ext uri="{FF2B5EF4-FFF2-40B4-BE49-F238E27FC236}">
                <a16:creationId xmlns:a16="http://schemas.microsoft.com/office/drawing/2014/main" id="{5058ACA6-8968-4162-9D08-CE8D2410EA11}"/>
              </a:ext>
            </a:extLst>
          </p:cNvPr>
          <p:cNvSpPr txBox="1"/>
          <p:nvPr/>
        </p:nvSpPr>
        <p:spPr>
          <a:xfrm>
            <a:off x="647934" y="3318194"/>
            <a:ext cx="1437628" cy="307777"/>
          </a:xfrm>
          <a:prstGeom prst="rect">
            <a:avLst/>
          </a:prstGeom>
          <a:ln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zh-CN" altLang="en-US" sz="1400" dirty="0"/>
              <a:t>竞争</a:t>
            </a:r>
            <a:r>
              <a:rPr lang="en-US" altLang="zh-CN" sz="1400" dirty="0"/>
              <a:t>app</a:t>
            </a:r>
            <a:endParaRPr lang="zh-CN" altLang="en-US" sz="1400" dirty="0"/>
          </a:p>
        </p:txBody>
      </p:sp>
      <p:sp>
        <p:nvSpPr>
          <p:cNvPr id="68" name="文本框 67">
            <a:extLst>
              <a:ext uri="{FF2B5EF4-FFF2-40B4-BE49-F238E27FC236}">
                <a16:creationId xmlns:a16="http://schemas.microsoft.com/office/drawing/2014/main" id="{3545D19D-78F0-4B21-9D8B-17A66A9A2690}"/>
              </a:ext>
            </a:extLst>
          </p:cNvPr>
          <p:cNvSpPr txBox="1"/>
          <p:nvPr/>
        </p:nvSpPr>
        <p:spPr>
          <a:xfrm>
            <a:off x="705141" y="5932252"/>
            <a:ext cx="1527475" cy="307777"/>
          </a:xfrm>
          <a:prstGeom prst="rect">
            <a:avLst/>
          </a:prstGeom>
          <a:ln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zh-CN" altLang="en-US" sz="1400" dirty="0"/>
              <a:t>平台运维</a:t>
            </a:r>
          </a:p>
        </p:txBody>
      </p:sp>
      <p:sp>
        <p:nvSpPr>
          <p:cNvPr id="69" name="文本框 68">
            <a:extLst>
              <a:ext uri="{FF2B5EF4-FFF2-40B4-BE49-F238E27FC236}">
                <a16:creationId xmlns:a16="http://schemas.microsoft.com/office/drawing/2014/main" id="{205E60E7-A09A-4A82-87B0-75B141C316BD}"/>
              </a:ext>
            </a:extLst>
          </p:cNvPr>
          <p:cNvSpPr txBox="1"/>
          <p:nvPr/>
        </p:nvSpPr>
        <p:spPr>
          <a:xfrm>
            <a:off x="6270364" y="3519648"/>
            <a:ext cx="1359854" cy="307777"/>
          </a:xfrm>
          <a:prstGeom prst="rect">
            <a:avLst/>
          </a:prstGeom>
          <a:ln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zh-CN" altLang="en-US" sz="1400" dirty="0"/>
              <a:t>人人都能创作</a:t>
            </a:r>
          </a:p>
        </p:txBody>
      </p:sp>
      <p:pic>
        <p:nvPicPr>
          <p:cNvPr id="70" name="图片 69">
            <a:extLst>
              <a:ext uri="{FF2B5EF4-FFF2-40B4-BE49-F238E27FC236}">
                <a16:creationId xmlns:a16="http://schemas.microsoft.com/office/drawing/2014/main" id="{EF535CEE-9AAF-4EF8-9B2A-4A4322DBFCC0}"/>
              </a:ext>
            </a:extLst>
          </p:cNvPr>
          <p:cNvPicPr>
            <a:picLocks noChangeAspect="1"/>
          </p:cNvPicPr>
          <p:nvPr/>
        </p:nvPicPr>
        <p:blipFill>
          <a:blip r:embed="rId36"/>
          <a:stretch>
            <a:fillRect/>
          </a:stretch>
        </p:blipFill>
        <p:spPr>
          <a:xfrm>
            <a:off x="6282843" y="2585186"/>
            <a:ext cx="1347326" cy="933942"/>
          </a:xfrm>
          <a:prstGeom prst="rect">
            <a:avLst/>
          </a:prstGeom>
        </p:spPr>
      </p:pic>
      <p:sp>
        <p:nvSpPr>
          <p:cNvPr id="71" name="文本框 70">
            <a:extLst>
              <a:ext uri="{FF2B5EF4-FFF2-40B4-BE49-F238E27FC236}">
                <a16:creationId xmlns:a16="http://schemas.microsoft.com/office/drawing/2014/main" id="{042482A4-6BA4-4AEF-B9B9-D75A05B69E4B}"/>
              </a:ext>
            </a:extLst>
          </p:cNvPr>
          <p:cNvSpPr txBox="1"/>
          <p:nvPr/>
        </p:nvSpPr>
        <p:spPr>
          <a:xfrm rot="18167502">
            <a:off x="7321911" y="2210428"/>
            <a:ext cx="958476" cy="307777"/>
          </a:xfrm>
          <a:prstGeom prst="rect">
            <a:avLst/>
          </a:prstGeom>
          <a:ln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zh-CN" altLang="en-US" sz="1400" dirty="0"/>
              <a:t>创作激励</a:t>
            </a:r>
          </a:p>
        </p:txBody>
      </p:sp>
      <p:pic>
        <p:nvPicPr>
          <p:cNvPr id="72" name="图片 71">
            <a:extLst>
              <a:ext uri="{FF2B5EF4-FFF2-40B4-BE49-F238E27FC236}">
                <a16:creationId xmlns:a16="http://schemas.microsoft.com/office/drawing/2014/main" id="{E7DCA3CF-BA72-43C0-927A-63900D676893}"/>
              </a:ext>
            </a:extLst>
          </p:cNvPr>
          <p:cNvPicPr>
            <a:picLocks noChangeAspect="1"/>
          </p:cNvPicPr>
          <p:nvPr/>
        </p:nvPicPr>
        <p:blipFill>
          <a:blip r:embed="rId37"/>
          <a:stretch>
            <a:fillRect/>
          </a:stretch>
        </p:blipFill>
        <p:spPr>
          <a:xfrm rot="18160419">
            <a:off x="6794625" y="1540606"/>
            <a:ext cx="949206" cy="959753"/>
          </a:xfrm>
          <a:prstGeom prst="rect">
            <a:avLst/>
          </a:prstGeom>
        </p:spPr>
      </p:pic>
      <p:pic>
        <p:nvPicPr>
          <p:cNvPr id="73" name="图片 72">
            <a:extLst>
              <a:ext uri="{FF2B5EF4-FFF2-40B4-BE49-F238E27FC236}">
                <a16:creationId xmlns:a16="http://schemas.microsoft.com/office/drawing/2014/main" id="{A5A8DB7E-F95E-4B32-81C5-C1D87E655563}"/>
              </a:ext>
            </a:extLst>
          </p:cNvPr>
          <p:cNvPicPr>
            <a:picLocks noChangeAspect="1"/>
          </p:cNvPicPr>
          <p:nvPr/>
        </p:nvPicPr>
        <p:blipFill>
          <a:blip r:embed="rId38"/>
          <a:stretch>
            <a:fillRect/>
          </a:stretch>
        </p:blipFill>
        <p:spPr>
          <a:xfrm>
            <a:off x="6533463" y="5860842"/>
            <a:ext cx="833572" cy="7201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421928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501</TotalTime>
  <Words>1176</Words>
  <Application>Microsoft Office PowerPoint</Application>
  <PresentationFormat>宽屏</PresentationFormat>
  <Paragraphs>169</Paragraphs>
  <Slides>6</Slides>
  <Notes>2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6</vt:i4>
      </vt:variant>
    </vt:vector>
  </HeadingPairs>
  <TitlesOfParts>
    <vt:vector size="10" baseType="lpstr">
      <vt:lpstr>等线</vt:lpstr>
      <vt:lpstr>等线 Light</vt:lpstr>
      <vt:lpstr>Arial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浦 隽轩</dc:creator>
  <cp:lastModifiedBy>浦 隽轩</cp:lastModifiedBy>
  <cp:revision>70</cp:revision>
  <dcterms:created xsi:type="dcterms:W3CDTF">2020-11-18T06:09:25Z</dcterms:created>
  <dcterms:modified xsi:type="dcterms:W3CDTF">2020-11-28T15:26:43Z</dcterms:modified>
</cp:coreProperties>
</file>

<file path=docProps/thumbnail.jpeg>
</file>